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  <p:sldId id="262" r:id="rId9"/>
    <p:sldId id="264" r:id="rId10"/>
    <p:sldId id="318" r:id="rId11"/>
    <p:sldId id="326" r:id="rId12"/>
    <p:sldId id="327" r:id="rId13"/>
    <p:sldId id="328" r:id="rId14"/>
    <p:sldId id="329" r:id="rId15"/>
    <p:sldId id="321" r:id="rId16"/>
    <p:sldId id="335" r:id="rId17"/>
    <p:sldId id="336" r:id="rId18"/>
    <p:sldId id="334" r:id="rId19"/>
    <p:sldId id="320" r:id="rId20"/>
    <p:sldId id="330" r:id="rId21"/>
    <p:sldId id="333" r:id="rId22"/>
    <p:sldId id="322" r:id="rId23"/>
    <p:sldId id="331" r:id="rId24"/>
    <p:sldId id="332" r:id="rId25"/>
    <p:sldId id="323" r:id="rId26"/>
    <p:sldId id="324" r:id="rId27"/>
    <p:sldId id="32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81BD"/>
    <a:srgbClr val="A9C1DF"/>
    <a:srgbClr val="B9C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2" autoAdjust="0"/>
  </p:normalViewPr>
  <p:slideViewPr>
    <p:cSldViewPr>
      <p:cViewPr>
        <p:scale>
          <a:sx n="110" d="100"/>
          <a:sy n="110" d="100"/>
        </p:scale>
        <p:origin x="-164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87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6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5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8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6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1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7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1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4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0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D4101-6CA9-4484-A17D-C3C8F3F29D22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1A157-722F-459D-AD8B-955DE75D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Meteorological Processes in the 30 June 2014 Double Derecho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209800"/>
            <a:ext cx="7543800" cy="1752600"/>
          </a:xfrm>
          <a:effectLst/>
        </p:spPr>
        <p:txBody>
          <a:bodyPr>
            <a:normAutofit fontScale="55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Eric Lenning, Richard Castro, and Matthew T.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Friedlein</a:t>
            </a: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Chicago, IL</a:t>
            </a:r>
            <a:b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 W.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Lyza</a:t>
            </a: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Kevin R.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Knupp</a:t>
            </a: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 Institute and Radar &amp; Lightning Laboratories (SWIRLL)</a:t>
            </a:r>
            <a:b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Alabama in Huntsville</a:t>
            </a:r>
            <a:endParaRPr lang="en-US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3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0"/>
            <a:ext cx="6715125" cy="1143000"/>
          </a:xfrm>
        </p:spPr>
        <p:txBody>
          <a:bodyPr/>
          <a:lstStyle/>
          <a:p>
            <a:r>
              <a:rPr lang="en-US" dirty="0" smtClean="0"/>
              <a:t>VPZ Time Series</a:t>
            </a:r>
            <a:endParaRPr lang="en-US" dirty="0"/>
          </a:p>
        </p:txBody>
      </p:sp>
      <p:pic>
        <p:nvPicPr>
          <p:cNvPr id="1027" name="Picture 3" descr="C:\Users\eric.lenning\Dropbox\2014_06_30_science\VPZ_an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" y="16989"/>
            <a:ext cx="9104768" cy="53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654314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81000"/>
            <a:ext cx="1225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T/DP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971800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Speed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343400"/>
            <a:ext cx="817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Dir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48000" y="0"/>
            <a:ext cx="0" cy="5410200"/>
          </a:xfrm>
          <a:prstGeom prst="line">
            <a:avLst/>
          </a:prstGeom>
          <a:ln>
            <a:solidFill>
              <a:srgbClr val="4F81BD">
                <a:alpha val="40000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868479" y="1622286"/>
            <a:ext cx="4556302" cy="4114800"/>
            <a:chOff x="3429000" y="721406"/>
            <a:chExt cx="5568812" cy="5029200"/>
          </a:xfrm>
        </p:grpSpPr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721406"/>
              <a:ext cx="5568812" cy="502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33800" y="5105400"/>
              <a:ext cx="2307649" cy="45140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0116Z 07/01/14</a:t>
              </a:r>
              <a:endParaRPr lang="en-US" b="1" dirty="0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7799648" y="3346072"/>
              <a:ext cx="310774" cy="310774"/>
            </a:xfrm>
            <a:prstGeom prst="star5">
              <a:avLst/>
            </a:prstGeom>
            <a:solidFill>
              <a:srgbClr val="FFFF00"/>
            </a:solidFill>
            <a:effectLst>
              <a:glow rad="228600">
                <a:schemeClr val="tx1"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3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0"/>
            <a:ext cx="6715125" cy="1143000"/>
          </a:xfrm>
        </p:spPr>
        <p:txBody>
          <a:bodyPr/>
          <a:lstStyle/>
          <a:p>
            <a:r>
              <a:rPr lang="en-US" dirty="0" smtClean="0"/>
              <a:t>VPZ Time Series</a:t>
            </a:r>
            <a:endParaRPr lang="en-US" dirty="0"/>
          </a:p>
        </p:txBody>
      </p:sp>
      <p:pic>
        <p:nvPicPr>
          <p:cNvPr id="1027" name="Picture 3" descr="C:\Users\eric.lenning\Dropbox\2014_06_30_science\VPZ_an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" y="16989"/>
            <a:ext cx="9104768" cy="53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654314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81000"/>
            <a:ext cx="1225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T/DP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971800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Speed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343400"/>
            <a:ext cx="817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Dir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53000" y="0"/>
            <a:ext cx="0" cy="5410200"/>
          </a:xfrm>
          <a:prstGeom prst="line">
            <a:avLst/>
          </a:prstGeom>
          <a:ln>
            <a:solidFill>
              <a:srgbClr val="4F81BD">
                <a:alpha val="40000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28600" y="2491563"/>
            <a:ext cx="4572000" cy="4137837"/>
            <a:chOff x="228600" y="2491563"/>
            <a:chExt cx="4572000" cy="4137837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491563"/>
              <a:ext cx="4572000" cy="413783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8841" y="6113862"/>
              <a:ext cx="1959559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0340Z 07/01/14</a:t>
              </a:r>
              <a:endParaRPr lang="en-US" b="1" dirty="0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3816906" y="4655276"/>
              <a:ext cx="255146" cy="255146"/>
            </a:xfrm>
            <a:prstGeom prst="star5">
              <a:avLst/>
            </a:prstGeom>
            <a:solidFill>
              <a:srgbClr val="FFFF00"/>
            </a:solidFill>
            <a:effectLst>
              <a:glow rad="228600">
                <a:schemeClr val="tx1"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3657600" y="4343400"/>
            <a:ext cx="414452" cy="12954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3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0"/>
            <a:ext cx="6715125" cy="1143000"/>
          </a:xfrm>
        </p:spPr>
        <p:txBody>
          <a:bodyPr/>
          <a:lstStyle/>
          <a:p>
            <a:r>
              <a:rPr lang="en-US" dirty="0" smtClean="0"/>
              <a:t>VPZ Time Series</a:t>
            </a:r>
            <a:endParaRPr lang="en-US" dirty="0"/>
          </a:p>
        </p:txBody>
      </p:sp>
      <p:pic>
        <p:nvPicPr>
          <p:cNvPr id="1027" name="Picture 3" descr="C:\Users\eric.lenning\Dropbox\2014_06_30_science\VPZ_an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" y="16989"/>
            <a:ext cx="9104768" cy="53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654314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81000"/>
            <a:ext cx="1225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T/DP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971800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Speed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343400"/>
            <a:ext cx="817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Dir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219700" y="0"/>
            <a:ext cx="0" cy="5410200"/>
          </a:xfrm>
          <a:prstGeom prst="line">
            <a:avLst/>
          </a:prstGeom>
          <a:ln>
            <a:solidFill>
              <a:srgbClr val="4F81BD">
                <a:alpha val="40000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555587" y="3256631"/>
            <a:ext cx="3588413" cy="3247650"/>
            <a:chOff x="228600" y="2491562"/>
            <a:chExt cx="4572000" cy="4137837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491562"/>
              <a:ext cx="4572000" cy="413783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8840" y="6113862"/>
              <a:ext cx="2574202" cy="47056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0359Z 07/01/14</a:t>
              </a:r>
              <a:endParaRPr lang="en-US" b="1" dirty="0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3816906" y="4655276"/>
              <a:ext cx="255146" cy="255146"/>
            </a:xfrm>
            <a:prstGeom prst="star5">
              <a:avLst/>
            </a:prstGeom>
            <a:solidFill>
              <a:srgbClr val="FFFF00"/>
            </a:solidFill>
            <a:effectLst>
              <a:glow rad="228600">
                <a:schemeClr val="tx1"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28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0"/>
            <a:ext cx="6715125" cy="1143000"/>
          </a:xfrm>
        </p:spPr>
        <p:txBody>
          <a:bodyPr/>
          <a:lstStyle/>
          <a:p>
            <a:r>
              <a:rPr lang="en-US" dirty="0" smtClean="0"/>
              <a:t>VPZ Time Series</a:t>
            </a:r>
            <a:endParaRPr lang="en-US" dirty="0"/>
          </a:p>
        </p:txBody>
      </p:sp>
      <p:pic>
        <p:nvPicPr>
          <p:cNvPr id="1027" name="Picture 3" descr="C:\Users\eric.lenning\Dropbox\2014_06_30_science\VPZ_an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" y="16989"/>
            <a:ext cx="9104768" cy="53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654314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81000"/>
            <a:ext cx="1225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T/DP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971800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Speed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343400"/>
            <a:ext cx="817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Dir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268433" y="10633"/>
            <a:ext cx="0" cy="5410200"/>
          </a:xfrm>
          <a:prstGeom prst="line">
            <a:avLst/>
          </a:prstGeom>
          <a:ln>
            <a:solidFill>
              <a:srgbClr val="4F81BD">
                <a:alpha val="40000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555587" y="3249674"/>
            <a:ext cx="3588413" cy="3254608"/>
            <a:chOff x="5555587" y="3249674"/>
            <a:chExt cx="3588413" cy="3254608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587" y="3249674"/>
              <a:ext cx="3588413" cy="325460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751992" y="6099654"/>
              <a:ext cx="202040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0402Z 07/01/14</a:t>
              </a:r>
              <a:endParaRPr lang="en-US" b="1" dirty="0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8371930" y="4954858"/>
              <a:ext cx="200256" cy="200256"/>
            </a:xfrm>
            <a:prstGeom prst="star5">
              <a:avLst/>
            </a:prstGeom>
            <a:solidFill>
              <a:srgbClr val="FFFF00"/>
            </a:solidFill>
            <a:effectLst>
              <a:glow rad="228600">
                <a:schemeClr val="tx1"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3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Bore Observations &amp; Dynamics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155918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TEMPERATURE: 	Steady </a:t>
            </a:r>
            <a:r>
              <a:rPr lang="en-US" sz="2800" dirty="0"/>
              <a:t>or </a:t>
            </a:r>
            <a:r>
              <a:rPr lang="en-US" sz="2800" dirty="0" smtClean="0"/>
              <a:t>rising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MIXING RATIO:  	Steady </a:t>
            </a:r>
            <a:r>
              <a:rPr lang="en-US" sz="2800" dirty="0"/>
              <a:t>or </a:t>
            </a:r>
            <a:r>
              <a:rPr lang="en-US" sz="2800" dirty="0" smtClean="0"/>
              <a:t>decreasing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PRESSURE:	Rapid rise </a:t>
            </a:r>
            <a:endParaRPr lang="en-US" sz="2800" dirty="0"/>
          </a:p>
          <a:p>
            <a:r>
              <a:rPr lang="en-US" sz="2800" dirty="0"/>
              <a:t>All are semi-permanent (not transient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24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Destabilization of Boundary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consequence of bores</a:t>
            </a:r>
          </a:p>
          <a:p>
            <a:r>
              <a:rPr lang="en-US" dirty="0" smtClean="0"/>
              <a:t>Raise inversion height</a:t>
            </a:r>
          </a:p>
          <a:p>
            <a:r>
              <a:rPr lang="en-US" dirty="0" smtClean="0"/>
              <a:t>Mix warmer</a:t>
            </a:r>
            <a:r>
              <a:rPr lang="en-US" dirty="0"/>
              <a:t>, drier air to </a:t>
            </a:r>
            <a:r>
              <a:rPr lang="en-US" dirty="0" smtClean="0"/>
              <a:t>surface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Temperature rise just ahead of QLCS arrival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51067" y="0"/>
                <a:ext cx="3335144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𝑐</m:t>
                      </m:r>
                      <m:r>
                        <a:rPr lang="en-US" sz="280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𝑔h</m:t>
                              </m:r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1−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067" y="0"/>
                <a:ext cx="3335144" cy="12886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77237" y="1216616"/>
                <a:ext cx="3508974" cy="1297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𝑔𝑤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8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237" y="1216616"/>
                <a:ext cx="3508974" cy="129798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64021" y="2526202"/>
                <a:ext cx="4722190" cy="1297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𝑏𝑜𝑟𝑒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𝑔𝑤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021" y="2526202"/>
                <a:ext cx="4722190" cy="12979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65825" y="409650"/>
            <a:ext cx="3909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Speed of Density Current</a:t>
            </a:r>
            <a:br>
              <a:rPr lang="en-US" sz="2800" b="1" dirty="0" smtClean="0"/>
            </a:br>
            <a:r>
              <a:rPr lang="en-US" sz="2800" b="1" dirty="0" smtClean="0"/>
              <a:t>(shallow, with drag)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5826" y="1625624"/>
            <a:ext cx="3561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Speed of Gravity Wave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5826" y="3078592"/>
            <a:ext cx="227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Speed of Bore</a:t>
            </a:r>
            <a:endParaRPr lang="en-US" sz="28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63526" y="3886200"/>
            <a:ext cx="8016949" cy="2913322"/>
            <a:chOff x="531628" y="3352800"/>
            <a:chExt cx="8016949" cy="2913322"/>
          </a:xfrm>
        </p:grpSpPr>
        <p:pic>
          <p:nvPicPr>
            <p:cNvPr id="9" name="Picture 3" descr="c06f01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3" t="34263" r="6511" b="23256"/>
            <a:stretch/>
          </p:blipFill>
          <p:spPr bwMode="auto">
            <a:xfrm>
              <a:off x="531628" y="3352800"/>
              <a:ext cx="8016949" cy="29133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0" name="TextBox 9"/>
            <p:cNvSpPr txBox="1"/>
            <p:nvPr/>
          </p:nvSpPr>
          <p:spPr>
            <a:xfrm>
              <a:off x="531628" y="5029200"/>
              <a:ext cx="2895599" cy="338554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Markowski</a:t>
              </a:r>
              <a:r>
                <a:rPr lang="en-US" sz="1600" dirty="0" smtClean="0"/>
                <a:t> and Richardson 2010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39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2667000"/>
            <a:ext cx="9144000" cy="4158452"/>
            <a:chOff x="0" y="1349774"/>
            <a:chExt cx="9144000" cy="4158452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49774"/>
              <a:ext cx="9144000" cy="4158452"/>
            </a:xfrm>
            <a:prstGeom prst="rect">
              <a:avLst/>
            </a:prstGeom>
          </p:spPr>
        </p:pic>
        <p:sp>
          <p:nvSpPr>
            <p:cNvPr id="9" name="Arc 8"/>
            <p:cNvSpPr/>
            <p:nvPr/>
          </p:nvSpPr>
          <p:spPr>
            <a:xfrm rot="150512">
              <a:off x="308385" y="4869497"/>
              <a:ext cx="5131279" cy="276141"/>
            </a:xfrm>
            <a:prstGeom prst="arc">
              <a:avLst>
                <a:gd name="adj1" fmla="val 10898331"/>
                <a:gd name="adj2" fmla="val 0"/>
              </a:avLst>
            </a:prstGeom>
            <a:noFill/>
            <a:ln w="76200">
              <a:solidFill>
                <a:schemeClr val="accent3">
                  <a:lumMod val="20000"/>
                  <a:lumOff val="80000"/>
                </a:schemeClr>
              </a:solidFill>
              <a:tailEnd type="triangle" w="lg" len="lg"/>
            </a:ln>
            <a:effectLst>
              <a:glow rad="2286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cxnSp>
          <p:nvCxnSpPr>
            <p:cNvPr id="11" name="Curved Connector 10"/>
            <p:cNvCxnSpPr/>
            <p:nvPr/>
          </p:nvCxnSpPr>
          <p:spPr>
            <a:xfrm rot="10800000">
              <a:off x="4287328" y="4038600"/>
              <a:ext cx="4408098" cy="1306902"/>
            </a:xfrm>
            <a:prstGeom prst="curvedConnector5">
              <a:avLst>
                <a:gd name="adj1" fmla="val 5186"/>
                <a:gd name="adj2" fmla="val 2134"/>
                <a:gd name="adj3" fmla="val 56262"/>
              </a:avLst>
            </a:prstGeom>
            <a:noFill/>
            <a:ln w="76200">
              <a:solidFill>
                <a:srgbClr val="FFC000"/>
              </a:solidFill>
              <a:tailEnd type="triangle" w="lg" len="lg"/>
            </a:ln>
            <a:effectLst>
              <a:glow rad="2286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4" name="Picture 3" descr="C:\Users\eric.lenning\Dropbox\2014_06_30_science\20140701_0237_md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60652"/>
          <a:stretch/>
        </p:blipFill>
        <p:spPr bwMode="auto">
          <a:xfrm>
            <a:off x="0" y="0"/>
            <a:ext cx="9144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-8626" y="2667000"/>
            <a:ext cx="9144000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6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534001"/>
              </p:ext>
            </p:extLst>
          </p:nvPr>
        </p:nvGraphicFramePr>
        <p:xfrm>
          <a:off x="533400" y="1323320"/>
          <a:ext cx="8077200" cy="439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535389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</a:t>
                      </a:r>
                      <a:r>
                        <a:rPr lang="en-US" sz="3200" baseline="30000" dirty="0" smtClean="0"/>
                        <a:t>st</a:t>
                      </a:r>
                      <a:r>
                        <a:rPr lang="en-US" sz="3200" dirty="0" smtClean="0"/>
                        <a:t> QLCS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</a:t>
                      </a:r>
                      <a:r>
                        <a:rPr lang="en-US" sz="3200" baseline="30000" dirty="0" smtClean="0"/>
                        <a:t>nd</a:t>
                      </a:r>
                      <a:r>
                        <a:rPr lang="en-US" sz="3200" dirty="0" smtClean="0"/>
                        <a:t> QLCS</a:t>
                      </a:r>
                      <a:endParaRPr lang="en-US" sz="3200" dirty="0"/>
                    </a:p>
                  </a:txBody>
                  <a:tcPr/>
                </a:tc>
              </a:tr>
              <a:tr h="77624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Actual</a:t>
                      </a:r>
                      <a:r>
                        <a:rPr lang="en-US" sz="3200" baseline="0" dirty="0" smtClean="0"/>
                        <a:t> Speed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17 m/s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25 m/s</a:t>
                      </a:r>
                      <a:endParaRPr lang="en-US" sz="3200" dirty="0"/>
                    </a:p>
                  </a:txBody>
                  <a:tcPr/>
                </a:tc>
              </a:tr>
              <a:tr h="171617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Theoretical Cold Pool Speed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16-30 m/s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9-17 m/s</a:t>
                      </a:r>
                      <a:endParaRPr lang="en-US" sz="3200" dirty="0"/>
                    </a:p>
                  </a:txBody>
                  <a:tcPr/>
                </a:tc>
              </a:tr>
              <a:tr h="132013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Theoretical Bore Speed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32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26</a:t>
                      </a:r>
                      <a:r>
                        <a:rPr lang="en-US" sz="3200" baseline="0" dirty="0" smtClean="0"/>
                        <a:t> m/s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Motions thru VPZ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199" cy="828204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West to East Progression</a:t>
            </a:r>
            <a:endParaRPr lang="en-US" dirty="0"/>
          </a:p>
        </p:txBody>
      </p:sp>
      <p:pic>
        <p:nvPicPr>
          <p:cNvPr id="2051" name="Picture 3" descr="C:\Users\eric.lenning\Dropbox\2014_06_30_science\bore_airpo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6" y="828204"/>
            <a:ext cx="9174126" cy="552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059668"/>
            <a:ext cx="675185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AMW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3200400"/>
            <a:ext cx="478016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CID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34815" y="3505200"/>
            <a:ext cx="567976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DVN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3352800"/>
            <a:ext cx="540533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ARR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75441" y="3370052"/>
            <a:ext cx="678006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MDW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69867" y="3810000"/>
            <a:ext cx="510461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VPZ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79467" y="3395246"/>
            <a:ext cx="532518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SBN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293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r="12877"/>
          <a:stretch/>
        </p:blipFill>
        <p:spPr>
          <a:xfrm>
            <a:off x="0" y="83898"/>
            <a:ext cx="9144000" cy="6690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and Preview: 30 June 2014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derechoes in quick succession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produced widespread reports of damage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 produced 29 tornadoes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the second QLCS – why so different?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atmosphere evolve after first QLCS?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accounted for motion of second QLCS?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 signatures in second QLCS</a:t>
            </a:r>
          </a:p>
          <a:p>
            <a:pPr marL="0" indent="0">
              <a:buNone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PART 1 OF PRESENTATION FOR DETAILS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2286001" cy="594360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More</a:t>
            </a:r>
            <a:br>
              <a:rPr lang="en-US" dirty="0" smtClean="0"/>
            </a:br>
            <a:r>
              <a:rPr lang="en-US" dirty="0" smtClean="0"/>
              <a:t>Surface</a:t>
            </a:r>
            <a:br>
              <a:rPr lang="en-US" dirty="0" smtClean="0"/>
            </a:br>
            <a:r>
              <a:rPr lang="en-US" dirty="0" smtClean="0"/>
              <a:t>Traces</a:t>
            </a:r>
            <a:endParaRPr lang="en-US" dirty="0"/>
          </a:p>
        </p:txBody>
      </p:sp>
      <p:pic>
        <p:nvPicPr>
          <p:cNvPr id="2050" name="Picture 2" descr="C:\Users\eric.lenning\Dropbox\2014_06_30_science\bore_composite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4648200"/>
            <a:ext cx="601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P’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152400"/>
            <a:ext cx="580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T’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2438400"/>
            <a:ext cx="809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Td’</a:t>
            </a:r>
            <a:endParaRPr lang="en-US" sz="40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5003797" y="3062516"/>
            <a:ext cx="2235203" cy="228600"/>
            <a:chOff x="5003797" y="3062516"/>
            <a:chExt cx="2235203" cy="228600"/>
          </a:xfrm>
          <a:effectLst/>
        </p:grpSpPr>
        <p:cxnSp>
          <p:nvCxnSpPr>
            <p:cNvPr id="13" name="Straight Connector 12"/>
            <p:cNvCxnSpPr/>
            <p:nvPr/>
          </p:nvCxnSpPr>
          <p:spPr>
            <a:xfrm>
              <a:off x="5003797" y="3276600"/>
              <a:ext cx="9144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324600" y="3276600"/>
              <a:ext cx="9144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896432" y="3062516"/>
              <a:ext cx="76200" cy="22860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6248400" y="3062516"/>
              <a:ext cx="76200" cy="214084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58107" y="3069774"/>
              <a:ext cx="313877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029200" y="801384"/>
            <a:ext cx="1828800" cy="189216"/>
            <a:chOff x="5003797" y="3101900"/>
            <a:chExt cx="1828800" cy="189216"/>
          </a:xfrm>
          <a:effectLst/>
        </p:grpSpPr>
        <p:cxnSp>
          <p:nvCxnSpPr>
            <p:cNvPr id="28" name="Straight Connector 27"/>
            <p:cNvCxnSpPr/>
            <p:nvPr/>
          </p:nvCxnSpPr>
          <p:spPr>
            <a:xfrm>
              <a:off x="5003797" y="3276600"/>
              <a:ext cx="9144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210725" y="3276600"/>
              <a:ext cx="62187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5884160" y="3101900"/>
              <a:ext cx="76200" cy="189216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137593" y="3101900"/>
              <a:ext cx="73132" cy="17470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948903" y="3101900"/>
              <a:ext cx="18869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54" name="Freeform 2053"/>
          <p:cNvSpPr/>
          <p:nvPr/>
        </p:nvSpPr>
        <p:spPr>
          <a:xfrm>
            <a:off x="5056816" y="5200190"/>
            <a:ext cx="2037455" cy="691246"/>
          </a:xfrm>
          <a:custGeom>
            <a:avLst/>
            <a:gdLst>
              <a:gd name="connsiteX0" fmla="*/ 0 w 2037455"/>
              <a:gd name="connsiteY0" fmla="*/ 645219 h 691246"/>
              <a:gd name="connsiteX1" fmla="*/ 15342 w 2037455"/>
              <a:gd name="connsiteY1" fmla="*/ 642151 h 691246"/>
              <a:gd name="connsiteX2" fmla="*/ 36822 w 2037455"/>
              <a:gd name="connsiteY2" fmla="*/ 648288 h 691246"/>
              <a:gd name="connsiteX3" fmla="*/ 67506 w 2037455"/>
              <a:gd name="connsiteY3" fmla="*/ 657493 h 691246"/>
              <a:gd name="connsiteX4" fmla="*/ 82848 w 2037455"/>
              <a:gd name="connsiteY4" fmla="*/ 663630 h 691246"/>
              <a:gd name="connsiteX5" fmla="*/ 131944 w 2037455"/>
              <a:gd name="connsiteY5" fmla="*/ 666699 h 691246"/>
              <a:gd name="connsiteX6" fmla="*/ 227066 w 2037455"/>
              <a:gd name="connsiteY6" fmla="*/ 663630 h 691246"/>
              <a:gd name="connsiteX7" fmla="*/ 248545 w 2037455"/>
              <a:gd name="connsiteY7" fmla="*/ 651356 h 691246"/>
              <a:gd name="connsiteX8" fmla="*/ 257750 w 2037455"/>
              <a:gd name="connsiteY8" fmla="*/ 648288 h 691246"/>
              <a:gd name="connsiteX9" fmla="*/ 282298 w 2037455"/>
              <a:gd name="connsiteY9" fmla="*/ 639082 h 691246"/>
              <a:gd name="connsiteX10" fmla="*/ 328325 w 2037455"/>
              <a:gd name="connsiteY10" fmla="*/ 626809 h 691246"/>
              <a:gd name="connsiteX11" fmla="*/ 392763 w 2037455"/>
              <a:gd name="connsiteY11" fmla="*/ 623740 h 691246"/>
              <a:gd name="connsiteX12" fmla="*/ 475611 w 2037455"/>
              <a:gd name="connsiteY12" fmla="*/ 617603 h 691246"/>
              <a:gd name="connsiteX13" fmla="*/ 487885 w 2037455"/>
              <a:gd name="connsiteY13" fmla="*/ 614535 h 691246"/>
              <a:gd name="connsiteX14" fmla="*/ 527775 w 2037455"/>
              <a:gd name="connsiteY14" fmla="*/ 605329 h 691246"/>
              <a:gd name="connsiteX15" fmla="*/ 583007 w 2037455"/>
              <a:gd name="connsiteY15" fmla="*/ 608398 h 691246"/>
              <a:gd name="connsiteX16" fmla="*/ 595281 w 2037455"/>
              <a:gd name="connsiteY16" fmla="*/ 623740 h 691246"/>
              <a:gd name="connsiteX17" fmla="*/ 622897 w 2037455"/>
              <a:gd name="connsiteY17" fmla="*/ 645219 h 691246"/>
              <a:gd name="connsiteX18" fmla="*/ 641307 w 2037455"/>
              <a:gd name="connsiteY18" fmla="*/ 654425 h 691246"/>
              <a:gd name="connsiteX19" fmla="*/ 662787 w 2037455"/>
              <a:gd name="connsiteY19" fmla="*/ 663630 h 691246"/>
              <a:gd name="connsiteX20" fmla="*/ 671992 w 2037455"/>
              <a:gd name="connsiteY20" fmla="*/ 669767 h 691246"/>
              <a:gd name="connsiteX21" fmla="*/ 687334 w 2037455"/>
              <a:gd name="connsiteY21" fmla="*/ 672836 h 691246"/>
              <a:gd name="connsiteX22" fmla="*/ 696540 w 2037455"/>
              <a:gd name="connsiteY22" fmla="*/ 675904 h 691246"/>
              <a:gd name="connsiteX23" fmla="*/ 724156 w 2037455"/>
              <a:gd name="connsiteY23" fmla="*/ 688178 h 691246"/>
              <a:gd name="connsiteX24" fmla="*/ 733361 w 2037455"/>
              <a:gd name="connsiteY24" fmla="*/ 691246 h 691246"/>
              <a:gd name="connsiteX25" fmla="*/ 803936 w 2037455"/>
              <a:gd name="connsiteY25" fmla="*/ 688178 h 691246"/>
              <a:gd name="connsiteX26" fmla="*/ 822346 w 2037455"/>
              <a:gd name="connsiteY26" fmla="*/ 682041 h 691246"/>
              <a:gd name="connsiteX27" fmla="*/ 843826 w 2037455"/>
              <a:gd name="connsiteY27" fmla="*/ 675904 h 691246"/>
              <a:gd name="connsiteX28" fmla="*/ 871442 w 2037455"/>
              <a:gd name="connsiteY28" fmla="*/ 654425 h 691246"/>
              <a:gd name="connsiteX29" fmla="*/ 874510 w 2037455"/>
              <a:gd name="connsiteY29" fmla="*/ 645219 h 691246"/>
              <a:gd name="connsiteX30" fmla="*/ 889852 w 2037455"/>
              <a:gd name="connsiteY30" fmla="*/ 626809 h 691246"/>
              <a:gd name="connsiteX31" fmla="*/ 908263 w 2037455"/>
              <a:gd name="connsiteY31" fmla="*/ 596124 h 691246"/>
              <a:gd name="connsiteX32" fmla="*/ 914400 w 2037455"/>
              <a:gd name="connsiteY32" fmla="*/ 586919 h 691246"/>
              <a:gd name="connsiteX33" fmla="*/ 929742 w 2037455"/>
              <a:gd name="connsiteY33" fmla="*/ 568508 h 691246"/>
              <a:gd name="connsiteX34" fmla="*/ 945085 w 2037455"/>
              <a:gd name="connsiteY34" fmla="*/ 550097 h 691246"/>
              <a:gd name="connsiteX35" fmla="*/ 957358 w 2037455"/>
              <a:gd name="connsiteY35" fmla="*/ 531687 h 691246"/>
              <a:gd name="connsiteX36" fmla="*/ 969632 w 2037455"/>
              <a:gd name="connsiteY36" fmla="*/ 513276 h 691246"/>
              <a:gd name="connsiteX37" fmla="*/ 981906 w 2037455"/>
              <a:gd name="connsiteY37" fmla="*/ 494865 h 691246"/>
              <a:gd name="connsiteX38" fmla="*/ 994180 w 2037455"/>
              <a:gd name="connsiteY38" fmla="*/ 476454 h 691246"/>
              <a:gd name="connsiteX39" fmla="*/ 1000317 w 2037455"/>
              <a:gd name="connsiteY39" fmla="*/ 467249 h 691246"/>
              <a:gd name="connsiteX40" fmla="*/ 1003385 w 2037455"/>
              <a:gd name="connsiteY40" fmla="*/ 458044 h 691246"/>
              <a:gd name="connsiteX41" fmla="*/ 1015659 w 2037455"/>
              <a:gd name="connsiteY41" fmla="*/ 439633 h 691246"/>
              <a:gd name="connsiteX42" fmla="*/ 1018728 w 2037455"/>
              <a:gd name="connsiteY42" fmla="*/ 430427 h 691246"/>
              <a:gd name="connsiteX43" fmla="*/ 1040207 w 2037455"/>
              <a:gd name="connsiteY43" fmla="*/ 402811 h 691246"/>
              <a:gd name="connsiteX44" fmla="*/ 1049412 w 2037455"/>
              <a:gd name="connsiteY44" fmla="*/ 396674 h 691246"/>
              <a:gd name="connsiteX45" fmla="*/ 1061686 w 2037455"/>
              <a:gd name="connsiteY45" fmla="*/ 381332 h 691246"/>
              <a:gd name="connsiteX46" fmla="*/ 1073960 w 2037455"/>
              <a:gd name="connsiteY46" fmla="*/ 362921 h 691246"/>
              <a:gd name="connsiteX47" fmla="*/ 1086234 w 2037455"/>
              <a:gd name="connsiteY47" fmla="*/ 347579 h 691246"/>
              <a:gd name="connsiteX48" fmla="*/ 1092371 w 2037455"/>
              <a:gd name="connsiteY48" fmla="*/ 338374 h 691246"/>
              <a:gd name="connsiteX49" fmla="*/ 1181356 w 2037455"/>
              <a:gd name="connsiteY49" fmla="*/ 329168 h 691246"/>
              <a:gd name="connsiteX50" fmla="*/ 1196698 w 2037455"/>
              <a:gd name="connsiteY50" fmla="*/ 326100 h 691246"/>
              <a:gd name="connsiteX51" fmla="*/ 1230451 w 2037455"/>
              <a:gd name="connsiteY51" fmla="*/ 323031 h 691246"/>
              <a:gd name="connsiteX52" fmla="*/ 1239656 w 2037455"/>
              <a:gd name="connsiteY52" fmla="*/ 313826 h 691246"/>
              <a:gd name="connsiteX53" fmla="*/ 1248862 w 2037455"/>
              <a:gd name="connsiteY53" fmla="*/ 307689 h 691246"/>
              <a:gd name="connsiteX54" fmla="*/ 1258067 w 2037455"/>
              <a:gd name="connsiteY54" fmla="*/ 298484 h 691246"/>
              <a:gd name="connsiteX55" fmla="*/ 1267273 w 2037455"/>
              <a:gd name="connsiteY55" fmla="*/ 295415 h 691246"/>
              <a:gd name="connsiteX56" fmla="*/ 1294889 w 2037455"/>
              <a:gd name="connsiteY56" fmla="*/ 273936 h 691246"/>
              <a:gd name="connsiteX57" fmla="*/ 1307163 w 2037455"/>
              <a:gd name="connsiteY57" fmla="*/ 246320 h 691246"/>
              <a:gd name="connsiteX58" fmla="*/ 1325573 w 2037455"/>
              <a:gd name="connsiteY58" fmla="*/ 215636 h 691246"/>
              <a:gd name="connsiteX59" fmla="*/ 1334779 w 2037455"/>
              <a:gd name="connsiteY59" fmla="*/ 209499 h 691246"/>
              <a:gd name="connsiteX60" fmla="*/ 1350121 w 2037455"/>
              <a:gd name="connsiteY60" fmla="*/ 191088 h 691246"/>
              <a:gd name="connsiteX61" fmla="*/ 1362395 w 2037455"/>
              <a:gd name="connsiteY61" fmla="*/ 172677 h 691246"/>
              <a:gd name="connsiteX62" fmla="*/ 1368532 w 2037455"/>
              <a:gd name="connsiteY62" fmla="*/ 163472 h 691246"/>
              <a:gd name="connsiteX63" fmla="*/ 1377737 w 2037455"/>
              <a:gd name="connsiteY63" fmla="*/ 141993 h 691246"/>
              <a:gd name="connsiteX64" fmla="*/ 1390011 w 2037455"/>
              <a:gd name="connsiteY64" fmla="*/ 114376 h 691246"/>
              <a:gd name="connsiteX65" fmla="*/ 1399216 w 2037455"/>
              <a:gd name="connsiteY65" fmla="*/ 105171 h 691246"/>
              <a:gd name="connsiteX66" fmla="*/ 1408422 w 2037455"/>
              <a:gd name="connsiteY66" fmla="*/ 99034 h 691246"/>
              <a:gd name="connsiteX67" fmla="*/ 1454448 w 2037455"/>
              <a:gd name="connsiteY67" fmla="*/ 86760 h 691246"/>
              <a:gd name="connsiteX68" fmla="*/ 1463654 w 2037455"/>
              <a:gd name="connsiteY68" fmla="*/ 83692 h 691246"/>
              <a:gd name="connsiteX69" fmla="*/ 1475928 w 2037455"/>
              <a:gd name="connsiteY69" fmla="*/ 80623 h 691246"/>
              <a:gd name="connsiteX70" fmla="*/ 1485133 w 2037455"/>
              <a:gd name="connsiteY70" fmla="*/ 77555 h 691246"/>
              <a:gd name="connsiteX71" fmla="*/ 1500475 w 2037455"/>
              <a:gd name="connsiteY71" fmla="*/ 74487 h 691246"/>
              <a:gd name="connsiteX72" fmla="*/ 1528091 w 2037455"/>
              <a:gd name="connsiteY72" fmla="*/ 65281 h 691246"/>
              <a:gd name="connsiteX73" fmla="*/ 1537297 w 2037455"/>
              <a:gd name="connsiteY73" fmla="*/ 62213 h 691246"/>
              <a:gd name="connsiteX74" fmla="*/ 1549571 w 2037455"/>
              <a:gd name="connsiteY74" fmla="*/ 59144 h 691246"/>
              <a:gd name="connsiteX75" fmla="*/ 1558776 w 2037455"/>
              <a:gd name="connsiteY75" fmla="*/ 56076 h 691246"/>
              <a:gd name="connsiteX76" fmla="*/ 1583324 w 2037455"/>
              <a:gd name="connsiteY76" fmla="*/ 53007 h 691246"/>
              <a:gd name="connsiteX77" fmla="*/ 1601734 w 2037455"/>
              <a:gd name="connsiteY77" fmla="*/ 49939 h 691246"/>
              <a:gd name="connsiteX78" fmla="*/ 1626282 w 2037455"/>
              <a:gd name="connsiteY78" fmla="*/ 43802 h 691246"/>
              <a:gd name="connsiteX79" fmla="*/ 1644693 w 2037455"/>
              <a:gd name="connsiteY79" fmla="*/ 37665 h 691246"/>
              <a:gd name="connsiteX80" fmla="*/ 1675377 w 2037455"/>
              <a:gd name="connsiteY80" fmla="*/ 31528 h 691246"/>
              <a:gd name="connsiteX81" fmla="*/ 1687651 w 2037455"/>
              <a:gd name="connsiteY81" fmla="*/ 28460 h 691246"/>
              <a:gd name="connsiteX82" fmla="*/ 1724473 w 2037455"/>
              <a:gd name="connsiteY82" fmla="*/ 25391 h 691246"/>
              <a:gd name="connsiteX83" fmla="*/ 1819595 w 2037455"/>
              <a:gd name="connsiteY83" fmla="*/ 19254 h 691246"/>
              <a:gd name="connsiteX84" fmla="*/ 1853348 w 2037455"/>
              <a:gd name="connsiteY84" fmla="*/ 10049 h 691246"/>
              <a:gd name="connsiteX85" fmla="*/ 1862553 w 2037455"/>
              <a:gd name="connsiteY85" fmla="*/ 6980 h 691246"/>
              <a:gd name="connsiteX86" fmla="*/ 1874827 w 2037455"/>
              <a:gd name="connsiteY86" fmla="*/ 844 h 691246"/>
              <a:gd name="connsiteX87" fmla="*/ 2037455 w 2037455"/>
              <a:gd name="connsiteY87" fmla="*/ 844 h 69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037455" h="691246">
                <a:moveTo>
                  <a:pt x="0" y="645219"/>
                </a:moveTo>
                <a:cubicBezTo>
                  <a:pt x="5114" y="644196"/>
                  <a:pt x="10127" y="642151"/>
                  <a:pt x="15342" y="642151"/>
                </a:cubicBezTo>
                <a:cubicBezTo>
                  <a:pt x="20142" y="642151"/>
                  <a:pt x="31755" y="646840"/>
                  <a:pt x="36822" y="648288"/>
                </a:cubicBezTo>
                <a:cubicBezTo>
                  <a:pt x="52648" y="652810"/>
                  <a:pt x="49271" y="650199"/>
                  <a:pt x="67506" y="657493"/>
                </a:cubicBezTo>
                <a:cubicBezTo>
                  <a:pt x="72620" y="659539"/>
                  <a:pt x="77395" y="662851"/>
                  <a:pt x="82848" y="663630"/>
                </a:cubicBezTo>
                <a:cubicBezTo>
                  <a:pt x="99080" y="665949"/>
                  <a:pt x="115579" y="665676"/>
                  <a:pt x="131944" y="666699"/>
                </a:cubicBezTo>
                <a:cubicBezTo>
                  <a:pt x="163651" y="665676"/>
                  <a:pt x="195458" y="666339"/>
                  <a:pt x="227066" y="663630"/>
                </a:cubicBezTo>
                <a:cubicBezTo>
                  <a:pt x="233560" y="663073"/>
                  <a:pt x="242853" y="654202"/>
                  <a:pt x="248545" y="651356"/>
                </a:cubicBezTo>
                <a:cubicBezTo>
                  <a:pt x="251438" y="649910"/>
                  <a:pt x="254682" y="649311"/>
                  <a:pt x="257750" y="648288"/>
                </a:cubicBezTo>
                <a:cubicBezTo>
                  <a:pt x="273769" y="637609"/>
                  <a:pt x="259842" y="645206"/>
                  <a:pt x="282298" y="639082"/>
                </a:cubicBezTo>
                <a:cubicBezTo>
                  <a:pt x="302776" y="633497"/>
                  <a:pt x="304421" y="629200"/>
                  <a:pt x="328325" y="626809"/>
                </a:cubicBezTo>
                <a:cubicBezTo>
                  <a:pt x="349722" y="624669"/>
                  <a:pt x="371284" y="624763"/>
                  <a:pt x="392763" y="623740"/>
                </a:cubicBezTo>
                <a:cubicBezTo>
                  <a:pt x="440021" y="615864"/>
                  <a:pt x="378562" y="625367"/>
                  <a:pt x="475611" y="617603"/>
                </a:cubicBezTo>
                <a:cubicBezTo>
                  <a:pt x="479815" y="617267"/>
                  <a:pt x="483761" y="615419"/>
                  <a:pt x="487885" y="614535"/>
                </a:cubicBezTo>
                <a:cubicBezTo>
                  <a:pt x="525798" y="606411"/>
                  <a:pt x="507416" y="612116"/>
                  <a:pt x="527775" y="605329"/>
                </a:cubicBezTo>
                <a:cubicBezTo>
                  <a:pt x="546186" y="606352"/>
                  <a:pt x="564753" y="605790"/>
                  <a:pt x="583007" y="608398"/>
                </a:cubicBezTo>
                <a:cubicBezTo>
                  <a:pt x="596691" y="610353"/>
                  <a:pt x="589477" y="616278"/>
                  <a:pt x="595281" y="623740"/>
                </a:cubicBezTo>
                <a:cubicBezTo>
                  <a:pt x="609771" y="642370"/>
                  <a:pt x="607771" y="640178"/>
                  <a:pt x="622897" y="645219"/>
                </a:cubicBezTo>
                <a:cubicBezTo>
                  <a:pt x="640584" y="657011"/>
                  <a:pt x="623524" y="646803"/>
                  <a:pt x="641307" y="654425"/>
                </a:cubicBezTo>
                <a:cubicBezTo>
                  <a:pt x="667832" y="665794"/>
                  <a:pt x="641210" y="656439"/>
                  <a:pt x="662787" y="663630"/>
                </a:cubicBezTo>
                <a:cubicBezTo>
                  <a:pt x="665855" y="665676"/>
                  <a:pt x="668539" y="668472"/>
                  <a:pt x="671992" y="669767"/>
                </a:cubicBezTo>
                <a:cubicBezTo>
                  <a:pt x="676875" y="671598"/>
                  <a:pt x="682274" y="671571"/>
                  <a:pt x="687334" y="672836"/>
                </a:cubicBezTo>
                <a:cubicBezTo>
                  <a:pt x="690472" y="673621"/>
                  <a:pt x="693471" y="674881"/>
                  <a:pt x="696540" y="675904"/>
                </a:cubicBezTo>
                <a:cubicBezTo>
                  <a:pt x="711127" y="685629"/>
                  <a:pt x="702247" y="680875"/>
                  <a:pt x="724156" y="688178"/>
                </a:cubicBezTo>
                <a:lnTo>
                  <a:pt x="733361" y="691246"/>
                </a:lnTo>
                <a:cubicBezTo>
                  <a:pt x="756886" y="690223"/>
                  <a:pt x="780514" y="690601"/>
                  <a:pt x="803936" y="688178"/>
                </a:cubicBezTo>
                <a:cubicBezTo>
                  <a:pt x="810370" y="687512"/>
                  <a:pt x="816209" y="684087"/>
                  <a:pt x="822346" y="682041"/>
                </a:cubicBezTo>
                <a:cubicBezTo>
                  <a:pt x="835555" y="677638"/>
                  <a:pt x="828411" y="679757"/>
                  <a:pt x="843826" y="675904"/>
                </a:cubicBezTo>
                <a:cubicBezTo>
                  <a:pt x="865847" y="661223"/>
                  <a:pt x="857020" y="668845"/>
                  <a:pt x="871442" y="654425"/>
                </a:cubicBezTo>
                <a:cubicBezTo>
                  <a:pt x="872465" y="651356"/>
                  <a:pt x="872716" y="647910"/>
                  <a:pt x="874510" y="645219"/>
                </a:cubicBezTo>
                <a:cubicBezTo>
                  <a:pt x="899900" y="607135"/>
                  <a:pt x="869773" y="661950"/>
                  <a:pt x="889852" y="626809"/>
                </a:cubicBezTo>
                <a:cubicBezTo>
                  <a:pt x="908713" y="593800"/>
                  <a:pt x="878253" y="641138"/>
                  <a:pt x="908263" y="596124"/>
                </a:cubicBezTo>
                <a:cubicBezTo>
                  <a:pt x="910309" y="593056"/>
                  <a:pt x="911793" y="589527"/>
                  <a:pt x="914400" y="586919"/>
                </a:cubicBezTo>
                <a:cubicBezTo>
                  <a:pt x="941311" y="560005"/>
                  <a:pt x="908367" y="594156"/>
                  <a:pt x="929742" y="568508"/>
                </a:cubicBezTo>
                <a:cubicBezTo>
                  <a:pt x="949427" y="544888"/>
                  <a:pt x="929851" y="572949"/>
                  <a:pt x="945085" y="550097"/>
                </a:cubicBezTo>
                <a:cubicBezTo>
                  <a:pt x="950952" y="532493"/>
                  <a:pt x="943951" y="548925"/>
                  <a:pt x="957358" y="531687"/>
                </a:cubicBezTo>
                <a:cubicBezTo>
                  <a:pt x="961886" y="525865"/>
                  <a:pt x="965541" y="519413"/>
                  <a:pt x="969632" y="513276"/>
                </a:cubicBezTo>
                <a:lnTo>
                  <a:pt x="981906" y="494865"/>
                </a:lnTo>
                <a:lnTo>
                  <a:pt x="994180" y="476454"/>
                </a:lnTo>
                <a:lnTo>
                  <a:pt x="1000317" y="467249"/>
                </a:lnTo>
                <a:cubicBezTo>
                  <a:pt x="1001340" y="464181"/>
                  <a:pt x="1001814" y="460871"/>
                  <a:pt x="1003385" y="458044"/>
                </a:cubicBezTo>
                <a:cubicBezTo>
                  <a:pt x="1006967" y="451596"/>
                  <a:pt x="1013326" y="446630"/>
                  <a:pt x="1015659" y="439633"/>
                </a:cubicBezTo>
                <a:cubicBezTo>
                  <a:pt x="1016682" y="436564"/>
                  <a:pt x="1017157" y="433255"/>
                  <a:pt x="1018728" y="430427"/>
                </a:cubicBezTo>
                <a:cubicBezTo>
                  <a:pt x="1024628" y="419808"/>
                  <a:pt x="1030953" y="410523"/>
                  <a:pt x="1040207" y="402811"/>
                </a:cubicBezTo>
                <a:cubicBezTo>
                  <a:pt x="1043040" y="400450"/>
                  <a:pt x="1046344" y="398720"/>
                  <a:pt x="1049412" y="396674"/>
                </a:cubicBezTo>
                <a:cubicBezTo>
                  <a:pt x="1056324" y="375944"/>
                  <a:pt x="1046739" y="398415"/>
                  <a:pt x="1061686" y="381332"/>
                </a:cubicBezTo>
                <a:cubicBezTo>
                  <a:pt x="1066543" y="375781"/>
                  <a:pt x="1073960" y="362921"/>
                  <a:pt x="1073960" y="362921"/>
                </a:cubicBezTo>
                <a:cubicBezTo>
                  <a:pt x="1079933" y="345001"/>
                  <a:pt x="1072355" y="361458"/>
                  <a:pt x="1086234" y="347579"/>
                </a:cubicBezTo>
                <a:cubicBezTo>
                  <a:pt x="1088842" y="344971"/>
                  <a:pt x="1089244" y="340329"/>
                  <a:pt x="1092371" y="338374"/>
                </a:cubicBezTo>
                <a:cubicBezTo>
                  <a:pt x="1112683" y="325679"/>
                  <a:pt x="1178713" y="329283"/>
                  <a:pt x="1181356" y="329168"/>
                </a:cubicBezTo>
                <a:cubicBezTo>
                  <a:pt x="1186470" y="328145"/>
                  <a:pt x="1191523" y="326747"/>
                  <a:pt x="1196698" y="326100"/>
                </a:cubicBezTo>
                <a:cubicBezTo>
                  <a:pt x="1207908" y="324699"/>
                  <a:pt x="1219588" y="326135"/>
                  <a:pt x="1230451" y="323031"/>
                </a:cubicBezTo>
                <a:cubicBezTo>
                  <a:pt x="1234623" y="321839"/>
                  <a:pt x="1236322" y="316604"/>
                  <a:pt x="1239656" y="313826"/>
                </a:cubicBezTo>
                <a:cubicBezTo>
                  <a:pt x="1242489" y="311465"/>
                  <a:pt x="1246029" y="310050"/>
                  <a:pt x="1248862" y="307689"/>
                </a:cubicBezTo>
                <a:cubicBezTo>
                  <a:pt x="1252196" y="304911"/>
                  <a:pt x="1254457" y="300891"/>
                  <a:pt x="1258067" y="298484"/>
                </a:cubicBezTo>
                <a:cubicBezTo>
                  <a:pt x="1260758" y="296690"/>
                  <a:pt x="1264445" y="296986"/>
                  <a:pt x="1267273" y="295415"/>
                </a:cubicBezTo>
                <a:cubicBezTo>
                  <a:pt x="1283789" y="286239"/>
                  <a:pt x="1283707" y="285118"/>
                  <a:pt x="1294889" y="273936"/>
                </a:cubicBezTo>
                <a:cubicBezTo>
                  <a:pt x="1305607" y="241782"/>
                  <a:pt x="1295491" y="266747"/>
                  <a:pt x="1307163" y="246320"/>
                </a:cubicBezTo>
                <a:cubicBezTo>
                  <a:pt x="1311711" y="238360"/>
                  <a:pt x="1318640" y="220258"/>
                  <a:pt x="1325573" y="215636"/>
                </a:cubicBezTo>
                <a:lnTo>
                  <a:pt x="1334779" y="209499"/>
                </a:lnTo>
                <a:cubicBezTo>
                  <a:pt x="1356705" y="176608"/>
                  <a:pt x="1322563" y="226520"/>
                  <a:pt x="1350121" y="191088"/>
                </a:cubicBezTo>
                <a:cubicBezTo>
                  <a:pt x="1354649" y="185266"/>
                  <a:pt x="1358304" y="178814"/>
                  <a:pt x="1362395" y="172677"/>
                </a:cubicBezTo>
                <a:lnTo>
                  <a:pt x="1368532" y="163472"/>
                </a:lnTo>
                <a:cubicBezTo>
                  <a:pt x="1376647" y="131006"/>
                  <a:pt x="1365629" y="169235"/>
                  <a:pt x="1377737" y="141993"/>
                </a:cubicBezTo>
                <a:cubicBezTo>
                  <a:pt x="1385383" y="124791"/>
                  <a:pt x="1380091" y="126281"/>
                  <a:pt x="1390011" y="114376"/>
                </a:cubicBezTo>
                <a:cubicBezTo>
                  <a:pt x="1392789" y="111042"/>
                  <a:pt x="1395882" y="107949"/>
                  <a:pt x="1399216" y="105171"/>
                </a:cubicBezTo>
                <a:cubicBezTo>
                  <a:pt x="1402049" y="102810"/>
                  <a:pt x="1405052" y="100532"/>
                  <a:pt x="1408422" y="99034"/>
                </a:cubicBezTo>
                <a:cubicBezTo>
                  <a:pt x="1423472" y="92345"/>
                  <a:pt x="1438457" y="90757"/>
                  <a:pt x="1454448" y="86760"/>
                </a:cubicBezTo>
                <a:cubicBezTo>
                  <a:pt x="1457586" y="85976"/>
                  <a:pt x="1460544" y="84581"/>
                  <a:pt x="1463654" y="83692"/>
                </a:cubicBezTo>
                <a:cubicBezTo>
                  <a:pt x="1467709" y="82533"/>
                  <a:pt x="1471873" y="81782"/>
                  <a:pt x="1475928" y="80623"/>
                </a:cubicBezTo>
                <a:cubicBezTo>
                  <a:pt x="1479038" y="79734"/>
                  <a:pt x="1481995" y="78339"/>
                  <a:pt x="1485133" y="77555"/>
                </a:cubicBezTo>
                <a:cubicBezTo>
                  <a:pt x="1490193" y="76290"/>
                  <a:pt x="1495444" y="75859"/>
                  <a:pt x="1500475" y="74487"/>
                </a:cubicBezTo>
                <a:cubicBezTo>
                  <a:pt x="1500512" y="74477"/>
                  <a:pt x="1523470" y="66821"/>
                  <a:pt x="1528091" y="65281"/>
                </a:cubicBezTo>
                <a:cubicBezTo>
                  <a:pt x="1531160" y="64258"/>
                  <a:pt x="1534159" y="62998"/>
                  <a:pt x="1537297" y="62213"/>
                </a:cubicBezTo>
                <a:cubicBezTo>
                  <a:pt x="1541388" y="61190"/>
                  <a:pt x="1545516" y="60303"/>
                  <a:pt x="1549571" y="59144"/>
                </a:cubicBezTo>
                <a:cubicBezTo>
                  <a:pt x="1552681" y="58255"/>
                  <a:pt x="1555594" y="56655"/>
                  <a:pt x="1558776" y="56076"/>
                </a:cubicBezTo>
                <a:cubicBezTo>
                  <a:pt x="1566889" y="54601"/>
                  <a:pt x="1575161" y="54173"/>
                  <a:pt x="1583324" y="53007"/>
                </a:cubicBezTo>
                <a:cubicBezTo>
                  <a:pt x="1589483" y="52127"/>
                  <a:pt x="1595597" y="50962"/>
                  <a:pt x="1601734" y="49939"/>
                </a:cubicBezTo>
                <a:cubicBezTo>
                  <a:pt x="1629659" y="40630"/>
                  <a:pt x="1585564" y="54906"/>
                  <a:pt x="1626282" y="43802"/>
                </a:cubicBezTo>
                <a:cubicBezTo>
                  <a:pt x="1632523" y="42100"/>
                  <a:pt x="1638556" y="39711"/>
                  <a:pt x="1644693" y="37665"/>
                </a:cubicBezTo>
                <a:cubicBezTo>
                  <a:pt x="1654588" y="34367"/>
                  <a:pt x="1665258" y="34057"/>
                  <a:pt x="1675377" y="31528"/>
                </a:cubicBezTo>
                <a:cubicBezTo>
                  <a:pt x="1679468" y="30505"/>
                  <a:pt x="1683466" y="28983"/>
                  <a:pt x="1687651" y="28460"/>
                </a:cubicBezTo>
                <a:cubicBezTo>
                  <a:pt x="1699872" y="26932"/>
                  <a:pt x="1712199" y="26414"/>
                  <a:pt x="1724473" y="25391"/>
                </a:cubicBezTo>
                <a:cubicBezTo>
                  <a:pt x="1765360" y="15170"/>
                  <a:pt x="1720710" y="25434"/>
                  <a:pt x="1819595" y="19254"/>
                </a:cubicBezTo>
                <a:cubicBezTo>
                  <a:pt x="1830272" y="18587"/>
                  <a:pt x="1843644" y="13284"/>
                  <a:pt x="1853348" y="10049"/>
                </a:cubicBezTo>
                <a:cubicBezTo>
                  <a:pt x="1856416" y="9026"/>
                  <a:pt x="1859660" y="8426"/>
                  <a:pt x="1862553" y="6980"/>
                </a:cubicBezTo>
                <a:cubicBezTo>
                  <a:pt x="1866644" y="4935"/>
                  <a:pt x="1870256" y="1004"/>
                  <a:pt x="1874827" y="844"/>
                </a:cubicBezTo>
                <a:cubicBezTo>
                  <a:pt x="1929003" y="-1057"/>
                  <a:pt x="1983246" y="844"/>
                  <a:pt x="2037455" y="844"/>
                </a:cubicBezTo>
              </a:path>
            </a:pathLst>
          </a:custGeom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TextBox 2054"/>
          <p:cNvSpPr txBox="1"/>
          <p:nvPr/>
        </p:nvSpPr>
        <p:spPr>
          <a:xfrm>
            <a:off x="5029200" y="1127552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04600" y="228600"/>
            <a:ext cx="2027500" cy="964934"/>
            <a:chOff x="5004600" y="228600"/>
            <a:chExt cx="2027500" cy="964934"/>
          </a:xfrm>
        </p:grpSpPr>
        <p:cxnSp>
          <p:nvCxnSpPr>
            <p:cNvPr id="2057" name="Straight Connector 2056"/>
            <p:cNvCxnSpPr/>
            <p:nvPr/>
          </p:nvCxnSpPr>
          <p:spPr>
            <a:xfrm>
              <a:off x="5004600" y="888734"/>
              <a:ext cx="13716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6376200" y="381000"/>
              <a:ext cx="170864" cy="50325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705600" y="533400"/>
              <a:ext cx="152400" cy="50773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629400" y="228600"/>
              <a:ext cx="76200" cy="304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6555946" y="228600"/>
              <a:ext cx="85432" cy="1524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858000" y="1041134"/>
              <a:ext cx="13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994000" y="1066800"/>
              <a:ext cx="38100" cy="12673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029200" y="3276600"/>
            <a:ext cx="2098400" cy="220400"/>
            <a:chOff x="5029200" y="3276600"/>
            <a:chExt cx="2098400" cy="2204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5029200" y="3276600"/>
              <a:ext cx="1235600" cy="8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324600" y="3487426"/>
              <a:ext cx="973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271984" y="3291116"/>
              <a:ext cx="52616" cy="19631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421981" y="3291116"/>
              <a:ext cx="39651" cy="19631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6678249" y="3288900"/>
              <a:ext cx="39651" cy="19631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540219" y="3497000"/>
              <a:ext cx="12728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487603" y="3300690"/>
              <a:ext cx="52616" cy="19631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717900" y="3284800"/>
              <a:ext cx="4097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5" name="Freeform 34"/>
          <p:cNvSpPr/>
          <p:nvPr/>
        </p:nvSpPr>
        <p:spPr>
          <a:xfrm>
            <a:off x="5080456" y="5351085"/>
            <a:ext cx="1992818" cy="528958"/>
          </a:xfrm>
          <a:custGeom>
            <a:avLst/>
            <a:gdLst>
              <a:gd name="connsiteX0" fmla="*/ 0 w 1992818"/>
              <a:gd name="connsiteY0" fmla="*/ 479753 h 528958"/>
              <a:gd name="connsiteX1" fmla="*/ 36904 w 1992818"/>
              <a:gd name="connsiteY1" fmla="*/ 471552 h 528958"/>
              <a:gd name="connsiteX2" fmla="*/ 65607 w 1992818"/>
              <a:gd name="connsiteY2" fmla="*/ 463351 h 528958"/>
              <a:gd name="connsiteX3" fmla="*/ 266529 w 1992818"/>
              <a:gd name="connsiteY3" fmla="*/ 467451 h 528958"/>
              <a:gd name="connsiteX4" fmla="*/ 307533 w 1992818"/>
              <a:gd name="connsiteY4" fmla="*/ 479753 h 528958"/>
              <a:gd name="connsiteX5" fmla="*/ 348538 w 1992818"/>
              <a:gd name="connsiteY5" fmla="*/ 487954 h 528958"/>
              <a:gd name="connsiteX6" fmla="*/ 385442 w 1992818"/>
              <a:gd name="connsiteY6" fmla="*/ 512556 h 528958"/>
              <a:gd name="connsiteX7" fmla="*/ 397743 w 1992818"/>
              <a:gd name="connsiteY7" fmla="*/ 520757 h 528958"/>
              <a:gd name="connsiteX8" fmla="*/ 430547 w 1992818"/>
              <a:gd name="connsiteY8" fmla="*/ 528958 h 528958"/>
              <a:gd name="connsiteX9" fmla="*/ 533058 w 1992818"/>
              <a:gd name="connsiteY9" fmla="*/ 524858 h 528958"/>
              <a:gd name="connsiteX10" fmla="*/ 557661 w 1992818"/>
              <a:gd name="connsiteY10" fmla="*/ 520757 h 528958"/>
              <a:gd name="connsiteX11" fmla="*/ 586364 w 1992818"/>
              <a:gd name="connsiteY11" fmla="*/ 516657 h 528958"/>
              <a:gd name="connsiteX12" fmla="*/ 639670 w 1992818"/>
              <a:gd name="connsiteY12" fmla="*/ 508456 h 528958"/>
              <a:gd name="connsiteX13" fmla="*/ 651971 w 1992818"/>
              <a:gd name="connsiteY13" fmla="*/ 504355 h 528958"/>
              <a:gd name="connsiteX14" fmla="*/ 684774 w 1992818"/>
              <a:gd name="connsiteY14" fmla="*/ 500255 h 528958"/>
              <a:gd name="connsiteX15" fmla="*/ 729879 w 1992818"/>
              <a:gd name="connsiteY15" fmla="*/ 492054 h 528958"/>
              <a:gd name="connsiteX16" fmla="*/ 746281 w 1992818"/>
              <a:gd name="connsiteY16" fmla="*/ 487954 h 528958"/>
              <a:gd name="connsiteX17" fmla="*/ 783185 w 1992818"/>
              <a:gd name="connsiteY17" fmla="*/ 483853 h 528958"/>
              <a:gd name="connsiteX18" fmla="*/ 795487 w 1992818"/>
              <a:gd name="connsiteY18" fmla="*/ 475652 h 528958"/>
              <a:gd name="connsiteX19" fmla="*/ 803687 w 1992818"/>
              <a:gd name="connsiteY19" fmla="*/ 463351 h 528958"/>
              <a:gd name="connsiteX20" fmla="*/ 815989 w 1992818"/>
              <a:gd name="connsiteY20" fmla="*/ 459250 h 528958"/>
              <a:gd name="connsiteX21" fmla="*/ 836491 w 1992818"/>
              <a:gd name="connsiteY21" fmla="*/ 438748 h 528958"/>
              <a:gd name="connsiteX22" fmla="*/ 844692 w 1992818"/>
              <a:gd name="connsiteY22" fmla="*/ 426447 h 528958"/>
              <a:gd name="connsiteX23" fmla="*/ 869295 w 1992818"/>
              <a:gd name="connsiteY23" fmla="*/ 401844 h 528958"/>
              <a:gd name="connsiteX24" fmla="*/ 873395 w 1992818"/>
              <a:gd name="connsiteY24" fmla="*/ 389543 h 528958"/>
              <a:gd name="connsiteX25" fmla="*/ 881596 w 1992818"/>
              <a:gd name="connsiteY25" fmla="*/ 377241 h 528958"/>
              <a:gd name="connsiteX26" fmla="*/ 897998 w 1992818"/>
              <a:gd name="connsiteY26" fmla="*/ 340337 h 528958"/>
              <a:gd name="connsiteX27" fmla="*/ 922601 w 1992818"/>
              <a:gd name="connsiteY27" fmla="*/ 291132 h 528958"/>
              <a:gd name="connsiteX28" fmla="*/ 939002 w 1992818"/>
              <a:gd name="connsiteY28" fmla="*/ 266529 h 528958"/>
              <a:gd name="connsiteX29" fmla="*/ 951304 w 1992818"/>
              <a:gd name="connsiteY29" fmla="*/ 254228 h 528958"/>
              <a:gd name="connsiteX30" fmla="*/ 967705 w 1992818"/>
              <a:gd name="connsiteY30" fmla="*/ 229625 h 528958"/>
              <a:gd name="connsiteX31" fmla="*/ 1000509 w 1992818"/>
              <a:gd name="connsiteY31" fmla="*/ 192721 h 528958"/>
              <a:gd name="connsiteX32" fmla="*/ 1012810 w 1992818"/>
              <a:gd name="connsiteY32" fmla="*/ 188621 h 528958"/>
              <a:gd name="connsiteX33" fmla="*/ 1086618 w 1992818"/>
              <a:gd name="connsiteY33" fmla="*/ 192721 h 528958"/>
              <a:gd name="connsiteX34" fmla="*/ 1098920 w 1992818"/>
              <a:gd name="connsiteY34" fmla="*/ 196822 h 528958"/>
              <a:gd name="connsiteX35" fmla="*/ 1123522 w 1992818"/>
              <a:gd name="connsiteY35" fmla="*/ 200922 h 528958"/>
              <a:gd name="connsiteX36" fmla="*/ 1127623 w 1992818"/>
              <a:gd name="connsiteY36" fmla="*/ 217324 h 528958"/>
              <a:gd name="connsiteX37" fmla="*/ 1152226 w 1992818"/>
              <a:gd name="connsiteY37" fmla="*/ 233726 h 528958"/>
              <a:gd name="connsiteX38" fmla="*/ 1176828 w 1992818"/>
              <a:gd name="connsiteY38" fmla="*/ 246027 h 528958"/>
              <a:gd name="connsiteX39" fmla="*/ 1213732 w 1992818"/>
              <a:gd name="connsiteY39" fmla="*/ 241927 h 528958"/>
              <a:gd name="connsiteX40" fmla="*/ 1238335 w 1992818"/>
              <a:gd name="connsiteY40" fmla="*/ 233726 h 528958"/>
              <a:gd name="connsiteX41" fmla="*/ 1242435 w 1992818"/>
              <a:gd name="connsiteY41" fmla="*/ 221424 h 528958"/>
              <a:gd name="connsiteX42" fmla="*/ 1250636 w 1992818"/>
              <a:gd name="connsiteY42" fmla="*/ 209123 h 528958"/>
              <a:gd name="connsiteX43" fmla="*/ 1254737 w 1992818"/>
              <a:gd name="connsiteY43" fmla="*/ 192721 h 528958"/>
              <a:gd name="connsiteX44" fmla="*/ 1271139 w 1992818"/>
              <a:gd name="connsiteY44" fmla="*/ 168119 h 528958"/>
              <a:gd name="connsiteX45" fmla="*/ 1279340 w 1992818"/>
              <a:gd name="connsiteY45" fmla="*/ 155817 h 528958"/>
              <a:gd name="connsiteX46" fmla="*/ 1291641 w 1992818"/>
              <a:gd name="connsiteY46" fmla="*/ 143516 h 528958"/>
              <a:gd name="connsiteX47" fmla="*/ 1308043 w 1992818"/>
              <a:gd name="connsiteY47" fmla="*/ 118913 h 528958"/>
              <a:gd name="connsiteX48" fmla="*/ 1316244 w 1992818"/>
              <a:gd name="connsiteY48" fmla="*/ 106612 h 528958"/>
              <a:gd name="connsiteX49" fmla="*/ 1328545 w 1992818"/>
              <a:gd name="connsiteY49" fmla="*/ 94311 h 528958"/>
              <a:gd name="connsiteX50" fmla="*/ 1336746 w 1992818"/>
              <a:gd name="connsiteY50" fmla="*/ 82009 h 528958"/>
              <a:gd name="connsiteX51" fmla="*/ 1361348 w 1992818"/>
              <a:gd name="connsiteY51" fmla="*/ 69708 h 528958"/>
              <a:gd name="connsiteX52" fmla="*/ 1385951 w 1992818"/>
              <a:gd name="connsiteY52" fmla="*/ 73808 h 528958"/>
              <a:gd name="connsiteX53" fmla="*/ 1451558 w 1992818"/>
              <a:gd name="connsiteY53" fmla="*/ 65607 h 528958"/>
              <a:gd name="connsiteX54" fmla="*/ 1463860 w 1992818"/>
              <a:gd name="connsiteY54" fmla="*/ 57406 h 528958"/>
              <a:gd name="connsiteX55" fmla="*/ 1476161 w 1992818"/>
              <a:gd name="connsiteY55" fmla="*/ 45105 h 528958"/>
              <a:gd name="connsiteX56" fmla="*/ 1484362 w 1992818"/>
              <a:gd name="connsiteY56" fmla="*/ 32804 h 528958"/>
              <a:gd name="connsiteX57" fmla="*/ 1488462 w 1992818"/>
              <a:gd name="connsiteY57" fmla="*/ 20502 h 528958"/>
              <a:gd name="connsiteX58" fmla="*/ 1513065 w 1992818"/>
              <a:gd name="connsiteY58" fmla="*/ 12302 h 528958"/>
              <a:gd name="connsiteX59" fmla="*/ 1558170 w 1992818"/>
              <a:gd name="connsiteY59" fmla="*/ 32804 h 528958"/>
              <a:gd name="connsiteX60" fmla="*/ 1558170 w 1992818"/>
              <a:gd name="connsiteY60" fmla="*/ 32804 h 528958"/>
              <a:gd name="connsiteX61" fmla="*/ 1595074 w 1992818"/>
              <a:gd name="connsiteY61" fmla="*/ 49206 h 528958"/>
              <a:gd name="connsiteX62" fmla="*/ 1644279 w 1992818"/>
              <a:gd name="connsiteY62" fmla="*/ 57406 h 528958"/>
              <a:gd name="connsiteX63" fmla="*/ 1730389 w 1992818"/>
              <a:gd name="connsiteY63" fmla="*/ 53306 h 528958"/>
              <a:gd name="connsiteX64" fmla="*/ 1767293 w 1992818"/>
              <a:gd name="connsiteY64" fmla="*/ 36904 h 528958"/>
              <a:gd name="connsiteX65" fmla="*/ 1779594 w 1992818"/>
              <a:gd name="connsiteY65" fmla="*/ 32804 h 528958"/>
              <a:gd name="connsiteX66" fmla="*/ 1795996 w 1992818"/>
              <a:gd name="connsiteY66" fmla="*/ 20502 h 528958"/>
              <a:gd name="connsiteX67" fmla="*/ 1878005 w 1992818"/>
              <a:gd name="connsiteY67" fmla="*/ 0 h 528958"/>
              <a:gd name="connsiteX68" fmla="*/ 1919009 w 1992818"/>
              <a:gd name="connsiteY68" fmla="*/ 4101 h 528958"/>
              <a:gd name="connsiteX69" fmla="*/ 1923110 w 1992818"/>
              <a:gd name="connsiteY69" fmla="*/ 24603 h 528958"/>
              <a:gd name="connsiteX70" fmla="*/ 1951813 w 1992818"/>
              <a:gd name="connsiteY70" fmla="*/ 57406 h 528958"/>
              <a:gd name="connsiteX71" fmla="*/ 1968215 w 1992818"/>
              <a:gd name="connsiteY71" fmla="*/ 86110 h 528958"/>
              <a:gd name="connsiteX72" fmla="*/ 1988717 w 1992818"/>
              <a:gd name="connsiteY72" fmla="*/ 102511 h 528958"/>
              <a:gd name="connsiteX73" fmla="*/ 1992818 w 1992818"/>
              <a:gd name="connsiteY73" fmla="*/ 102511 h 52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992818" h="528958">
                <a:moveTo>
                  <a:pt x="0" y="479753"/>
                </a:moveTo>
                <a:cubicBezTo>
                  <a:pt x="14077" y="476937"/>
                  <a:pt x="23404" y="475409"/>
                  <a:pt x="36904" y="471552"/>
                </a:cubicBezTo>
                <a:cubicBezTo>
                  <a:pt x="78082" y="459787"/>
                  <a:pt x="14331" y="476168"/>
                  <a:pt x="65607" y="463351"/>
                </a:cubicBezTo>
                <a:lnTo>
                  <a:pt x="266529" y="467451"/>
                </a:lnTo>
                <a:cubicBezTo>
                  <a:pt x="274192" y="467740"/>
                  <a:pt x="303852" y="478833"/>
                  <a:pt x="307533" y="479753"/>
                </a:cubicBezTo>
                <a:cubicBezTo>
                  <a:pt x="321056" y="483134"/>
                  <a:pt x="348538" y="487954"/>
                  <a:pt x="348538" y="487954"/>
                </a:cubicBezTo>
                <a:lnTo>
                  <a:pt x="385442" y="512556"/>
                </a:lnTo>
                <a:cubicBezTo>
                  <a:pt x="389542" y="515290"/>
                  <a:pt x="392962" y="519562"/>
                  <a:pt x="397743" y="520757"/>
                </a:cubicBezTo>
                <a:lnTo>
                  <a:pt x="430547" y="528958"/>
                </a:lnTo>
                <a:cubicBezTo>
                  <a:pt x="464717" y="527591"/>
                  <a:pt x="498931" y="527060"/>
                  <a:pt x="533058" y="524858"/>
                </a:cubicBezTo>
                <a:cubicBezTo>
                  <a:pt x="541355" y="524323"/>
                  <a:pt x="549444" y="522021"/>
                  <a:pt x="557661" y="520757"/>
                </a:cubicBezTo>
                <a:cubicBezTo>
                  <a:pt x="567213" y="519287"/>
                  <a:pt x="576796" y="518024"/>
                  <a:pt x="586364" y="516657"/>
                </a:cubicBezTo>
                <a:cubicBezTo>
                  <a:pt x="615973" y="506786"/>
                  <a:pt x="580773" y="517517"/>
                  <a:pt x="639670" y="508456"/>
                </a:cubicBezTo>
                <a:cubicBezTo>
                  <a:pt x="643942" y="507799"/>
                  <a:pt x="647719" y="505128"/>
                  <a:pt x="651971" y="504355"/>
                </a:cubicBezTo>
                <a:cubicBezTo>
                  <a:pt x="662813" y="502384"/>
                  <a:pt x="673840" y="501622"/>
                  <a:pt x="684774" y="500255"/>
                </a:cubicBezTo>
                <a:cubicBezTo>
                  <a:pt x="721965" y="490956"/>
                  <a:pt x="676024" y="501845"/>
                  <a:pt x="729879" y="492054"/>
                </a:cubicBezTo>
                <a:cubicBezTo>
                  <a:pt x="735424" y="491046"/>
                  <a:pt x="740711" y="488811"/>
                  <a:pt x="746281" y="487954"/>
                </a:cubicBezTo>
                <a:cubicBezTo>
                  <a:pt x="758514" y="486072"/>
                  <a:pt x="770884" y="485220"/>
                  <a:pt x="783185" y="483853"/>
                </a:cubicBezTo>
                <a:cubicBezTo>
                  <a:pt x="787286" y="481119"/>
                  <a:pt x="792002" y="479137"/>
                  <a:pt x="795487" y="475652"/>
                </a:cubicBezTo>
                <a:cubicBezTo>
                  <a:pt x="798972" y="472167"/>
                  <a:pt x="799839" y="466429"/>
                  <a:pt x="803687" y="463351"/>
                </a:cubicBezTo>
                <a:cubicBezTo>
                  <a:pt x="807062" y="460651"/>
                  <a:pt x="811888" y="460617"/>
                  <a:pt x="815989" y="459250"/>
                </a:cubicBezTo>
                <a:cubicBezTo>
                  <a:pt x="837858" y="426447"/>
                  <a:pt x="809155" y="466084"/>
                  <a:pt x="836491" y="438748"/>
                </a:cubicBezTo>
                <a:cubicBezTo>
                  <a:pt x="839976" y="435263"/>
                  <a:pt x="841418" y="430130"/>
                  <a:pt x="844692" y="426447"/>
                </a:cubicBezTo>
                <a:cubicBezTo>
                  <a:pt x="852397" y="417779"/>
                  <a:pt x="869295" y="401844"/>
                  <a:pt x="869295" y="401844"/>
                </a:cubicBezTo>
                <a:cubicBezTo>
                  <a:pt x="870662" y="397744"/>
                  <a:pt x="871462" y="393409"/>
                  <a:pt x="873395" y="389543"/>
                </a:cubicBezTo>
                <a:cubicBezTo>
                  <a:pt x="875599" y="385135"/>
                  <a:pt x="879594" y="381745"/>
                  <a:pt x="881596" y="377241"/>
                </a:cubicBezTo>
                <a:cubicBezTo>
                  <a:pt x="901115" y="333324"/>
                  <a:pt x="879438" y="368178"/>
                  <a:pt x="897998" y="340337"/>
                </a:cubicBezTo>
                <a:cubicBezTo>
                  <a:pt x="909316" y="306383"/>
                  <a:pt x="901403" y="322929"/>
                  <a:pt x="922601" y="291132"/>
                </a:cubicBezTo>
                <a:cubicBezTo>
                  <a:pt x="922603" y="291130"/>
                  <a:pt x="939001" y="266530"/>
                  <a:pt x="939002" y="266529"/>
                </a:cubicBezTo>
                <a:cubicBezTo>
                  <a:pt x="943103" y="262429"/>
                  <a:pt x="947744" y="258805"/>
                  <a:pt x="951304" y="254228"/>
                </a:cubicBezTo>
                <a:cubicBezTo>
                  <a:pt x="957355" y="246448"/>
                  <a:pt x="962238" y="237826"/>
                  <a:pt x="967705" y="229625"/>
                </a:cubicBezTo>
                <a:cubicBezTo>
                  <a:pt x="975519" y="217904"/>
                  <a:pt x="988474" y="196732"/>
                  <a:pt x="1000509" y="192721"/>
                </a:cubicBezTo>
                <a:lnTo>
                  <a:pt x="1012810" y="188621"/>
                </a:lnTo>
                <a:cubicBezTo>
                  <a:pt x="1037413" y="189988"/>
                  <a:pt x="1062088" y="190385"/>
                  <a:pt x="1086618" y="192721"/>
                </a:cubicBezTo>
                <a:cubicBezTo>
                  <a:pt x="1090921" y="193131"/>
                  <a:pt x="1094700" y="195884"/>
                  <a:pt x="1098920" y="196822"/>
                </a:cubicBezTo>
                <a:cubicBezTo>
                  <a:pt x="1107036" y="198626"/>
                  <a:pt x="1115321" y="199555"/>
                  <a:pt x="1123522" y="200922"/>
                </a:cubicBezTo>
                <a:cubicBezTo>
                  <a:pt x="1124889" y="206389"/>
                  <a:pt x="1124827" y="212431"/>
                  <a:pt x="1127623" y="217324"/>
                </a:cubicBezTo>
                <a:cubicBezTo>
                  <a:pt x="1136950" y="233647"/>
                  <a:pt x="1138918" y="227072"/>
                  <a:pt x="1152226" y="233726"/>
                </a:cubicBezTo>
                <a:cubicBezTo>
                  <a:pt x="1184016" y="249622"/>
                  <a:pt x="1145913" y="235723"/>
                  <a:pt x="1176828" y="246027"/>
                </a:cubicBezTo>
                <a:cubicBezTo>
                  <a:pt x="1189129" y="244660"/>
                  <a:pt x="1201595" y="244354"/>
                  <a:pt x="1213732" y="241927"/>
                </a:cubicBezTo>
                <a:cubicBezTo>
                  <a:pt x="1222209" y="240232"/>
                  <a:pt x="1238335" y="233726"/>
                  <a:pt x="1238335" y="233726"/>
                </a:cubicBezTo>
                <a:cubicBezTo>
                  <a:pt x="1239702" y="229625"/>
                  <a:pt x="1240502" y="225290"/>
                  <a:pt x="1242435" y="221424"/>
                </a:cubicBezTo>
                <a:cubicBezTo>
                  <a:pt x="1244639" y="217016"/>
                  <a:pt x="1248695" y="213653"/>
                  <a:pt x="1250636" y="209123"/>
                </a:cubicBezTo>
                <a:cubicBezTo>
                  <a:pt x="1252856" y="203943"/>
                  <a:pt x="1252217" y="197762"/>
                  <a:pt x="1254737" y="192721"/>
                </a:cubicBezTo>
                <a:cubicBezTo>
                  <a:pt x="1259145" y="183906"/>
                  <a:pt x="1265672" y="176320"/>
                  <a:pt x="1271139" y="168119"/>
                </a:cubicBezTo>
                <a:cubicBezTo>
                  <a:pt x="1273873" y="164018"/>
                  <a:pt x="1275855" y="159302"/>
                  <a:pt x="1279340" y="155817"/>
                </a:cubicBezTo>
                <a:cubicBezTo>
                  <a:pt x="1283440" y="151717"/>
                  <a:pt x="1288081" y="148093"/>
                  <a:pt x="1291641" y="143516"/>
                </a:cubicBezTo>
                <a:cubicBezTo>
                  <a:pt x="1297692" y="135736"/>
                  <a:pt x="1302576" y="127114"/>
                  <a:pt x="1308043" y="118913"/>
                </a:cubicBezTo>
                <a:cubicBezTo>
                  <a:pt x="1310777" y="114813"/>
                  <a:pt x="1312759" y="110097"/>
                  <a:pt x="1316244" y="106612"/>
                </a:cubicBezTo>
                <a:cubicBezTo>
                  <a:pt x="1320344" y="102512"/>
                  <a:pt x="1324833" y="98766"/>
                  <a:pt x="1328545" y="94311"/>
                </a:cubicBezTo>
                <a:cubicBezTo>
                  <a:pt x="1331700" y="90525"/>
                  <a:pt x="1333261" y="85494"/>
                  <a:pt x="1336746" y="82009"/>
                </a:cubicBezTo>
                <a:cubicBezTo>
                  <a:pt x="1344695" y="74060"/>
                  <a:pt x="1351343" y="73043"/>
                  <a:pt x="1361348" y="69708"/>
                </a:cubicBezTo>
                <a:cubicBezTo>
                  <a:pt x="1369549" y="71075"/>
                  <a:pt x="1377637" y="73808"/>
                  <a:pt x="1385951" y="73808"/>
                </a:cubicBezTo>
                <a:cubicBezTo>
                  <a:pt x="1394571" y="73808"/>
                  <a:pt x="1434234" y="74270"/>
                  <a:pt x="1451558" y="65607"/>
                </a:cubicBezTo>
                <a:cubicBezTo>
                  <a:pt x="1455966" y="63403"/>
                  <a:pt x="1460074" y="60561"/>
                  <a:pt x="1463860" y="57406"/>
                </a:cubicBezTo>
                <a:cubicBezTo>
                  <a:pt x="1468315" y="53694"/>
                  <a:pt x="1472449" y="49560"/>
                  <a:pt x="1476161" y="45105"/>
                </a:cubicBezTo>
                <a:cubicBezTo>
                  <a:pt x="1479316" y="41319"/>
                  <a:pt x="1481628" y="36904"/>
                  <a:pt x="1484362" y="32804"/>
                </a:cubicBezTo>
                <a:cubicBezTo>
                  <a:pt x="1485729" y="28703"/>
                  <a:pt x="1484945" y="23014"/>
                  <a:pt x="1488462" y="20502"/>
                </a:cubicBezTo>
                <a:cubicBezTo>
                  <a:pt x="1495496" y="15478"/>
                  <a:pt x="1513065" y="12302"/>
                  <a:pt x="1513065" y="12302"/>
                </a:cubicBezTo>
                <a:cubicBezTo>
                  <a:pt x="1543232" y="18335"/>
                  <a:pt x="1527768" y="12536"/>
                  <a:pt x="1558170" y="32804"/>
                </a:cubicBezTo>
                <a:lnTo>
                  <a:pt x="1558170" y="32804"/>
                </a:lnTo>
                <a:cubicBezTo>
                  <a:pt x="1621649" y="53964"/>
                  <a:pt x="1556084" y="29711"/>
                  <a:pt x="1595074" y="49206"/>
                </a:cubicBezTo>
                <a:cubicBezTo>
                  <a:pt x="1608811" y="56075"/>
                  <a:pt x="1632591" y="56107"/>
                  <a:pt x="1644279" y="57406"/>
                </a:cubicBezTo>
                <a:cubicBezTo>
                  <a:pt x="1672982" y="56039"/>
                  <a:pt x="1701829" y="56479"/>
                  <a:pt x="1730389" y="53306"/>
                </a:cubicBezTo>
                <a:cubicBezTo>
                  <a:pt x="1757594" y="50283"/>
                  <a:pt x="1748981" y="46060"/>
                  <a:pt x="1767293" y="36904"/>
                </a:cubicBezTo>
                <a:cubicBezTo>
                  <a:pt x="1771159" y="34971"/>
                  <a:pt x="1775494" y="34171"/>
                  <a:pt x="1779594" y="32804"/>
                </a:cubicBezTo>
                <a:cubicBezTo>
                  <a:pt x="1785061" y="28703"/>
                  <a:pt x="1790397" y="24421"/>
                  <a:pt x="1795996" y="20502"/>
                </a:cubicBezTo>
                <a:cubicBezTo>
                  <a:pt x="1834408" y="-6386"/>
                  <a:pt x="1814959" y="4504"/>
                  <a:pt x="1878005" y="0"/>
                </a:cubicBezTo>
                <a:cubicBezTo>
                  <a:pt x="1891673" y="1367"/>
                  <a:pt x="1906950" y="-2477"/>
                  <a:pt x="1919009" y="4101"/>
                </a:cubicBezTo>
                <a:cubicBezTo>
                  <a:pt x="1925127" y="7438"/>
                  <a:pt x="1920226" y="18258"/>
                  <a:pt x="1923110" y="24603"/>
                </a:cubicBezTo>
                <a:cubicBezTo>
                  <a:pt x="1933511" y="47483"/>
                  <a:pt x="1935678" y="46650"/>
                  <a:pt x="1951813" y="57406"/>
                </a:cubicBezTo>
                <a:cubicBezTo>
                  <a:pt x="1958468" y="77368"/>
                  <a:pt x="1952700" y="64389"/>
                  <a:pt x="1968215" y="86110"/>
                </a:cubicBezTo>
                <a:cubicBezTo>
                  <a:pt x="1978332" y="100274"/>
                  <a:pt x="1972163" y="98373"/>
                  <a:pt x="1988717" y="102511"/>
                </a:cubicBezTo>
                <a:cubicBezTo>
                  <a:pt x="1990043" y="102843"/>
                  <a:pt x="1991451" y="102511"/>
                  <a:pt x="1992818" y="10251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7074773" y="152400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AMW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058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55" grpId="0"/>
      <p:bldP spid="35" grpId="0" animBg="1"/>
      <p:bldP spid="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ric.lenning\Dropbox\2014_06_30_science\20140701_0039-0249_KLOT_evad_LOTsf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7" y="178594"/>
            <a:ext cx="8129587" cy="65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371600" y="2362200"/>
            <a:ext cx="6934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447800" y="5334000"/>
            <a:ext cx="6934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4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Bore-Driven Enhancement of SRH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SRH would have been </a:t>
            </a:r>
            <a:r>
              <a:rPr lang="en-US" dirty="0" smtClean="0"/>
              <a:t>large even </a:t>
            </a:r>
            <a:r>
              <a:rPr lang="en-US" dirty="0"/>
              <a:t>with cold-pool </a:t>
            </a:r>
            <a:r>
              <a:rPr lang="en-US" dirty="0" smtClean="0"/>
              <a:t>propagation speed</a:t>
            </a:r>
          </a:p>
          <a:p>
            <a:r>
              <a:rPr lang="en-US" dirty="0" smtClean="0"/>
              <a:t>Faster bore-related movement substantially </a:t>
            </a:r>
            <a:r>
              <a:rPr lang="en-US" dirty="0"/>
              <a:t>increased environmental </a:t>
            </a:r>
            <a:r>
              <a:rPr lang="en-US" dirty="0" smtClean="0"/>
              <a:t>SRH</a:t>
            </a:r>
            <a:endParaRPr lang="en-US" dirty="0"/>
          </a:p>
          <a:p>
            <a:r>
              <a:rPr lang="en-US" dirty="0" smtClean="0"/>
              <a:t>Result: SRH was </a:t>
            </a:r>
            <a:r>
              <a:rPr lang="en-US" dirty="0"/>
              <a:t>extreme for this QLCS</a:t>
            </a:r>
          </a:p>
        </p:txBody>
      </p:sp>
    </p:spTree>
    <p:extLst>
      <p:ext uri="{BB962C8B-B14F-4D97-AF65-F5344CB8AC3E}">
        <p14:creationId xmlns:p14="http://schemas.microsoft.com/office/powerpoint/2010/main" val="22852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ic.lenning\Dropbox\2014_06_30_science\hodo_4panel_an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ric.lenning\Dropbox\2014_06_30_science\20140701_0237_md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/>
          <a:stretch/>
        </p:blipFill>
        <p:spPr bwMode="auto">
          <a:xfrm>
            <a:off x="3213893" y="695325"/>
            <a:ext cx="6463507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9525"/>
            <a:ext cx="7339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KLOT EVAD Hodographs for 0249Z 07/01/2014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694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6.51872E-7 L 0.51181 0.171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855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ric.lenning\Dropbox\2014_06_30_science\SRH_an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" y="0"/>
            <a:ext cx="7986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 Effect of Bore-Driven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Ingest </a:t>
            </a:r>
            <a:r>
              <a:rPr lang="en-US" dirty="0"/>
              <a:t>of surface or near-surface </a:t>
            </a:r>
            <a:r>
              <a:rPr lang="en-US" dirty="0" smtClean="0"/>
              <a:t>parcels via:</a:t>
            </a:r>
            <a:endParaRPr lang="en-US" dirty="0"/>
          </a:p>
          <a:p>
            <a:pPr lvl="1"/>
            <a:r>
              <a:rPr lang="en-US" dirty="0" smtClean="0"/>
              <a:t>Low-level </a:t>
            </a:r>
            <a:r>
              <a:rPr lang="en-US" dirty="0"/>
              <a:t>destabilization </a:t>
            </a:r>
            <a:endParaRPr lang="en-US" dirty="0" smtClean="0"/>
          </a:p>
          <a:p>
            <a:pPr lvl="1"/>
            <a:r>
              <a:rPr lang="en-US" dirty="0" smtClean="0"/>
              <a:t>Vertical </a:t>
            </a:r>
            <a:r>
              <a:rPr lang="en-US" dirty="0"/>
              <a:t>motion associated with </a:t>
            </a:r>
            <a:r>
              <a:rPr lang="en-US" dirty="0" smtClean="0"/>
              <a:t>bore</a:t>
            </a:r>
          </a:p>
          <a:p>
            <a:r>
              <a:rPr lang="en-US" dirty="0" smtClean="0"/>
              <a:t>Lifting of parcels to top </a:t>
            </a:r>
            <a:r>
              <a:rPr lang="en-US" dirty="0"/>
              <a:t>of stable </a:t>
            </a:r>
            <a:r>
              <a:rPr lang="en-US" dirty="0" smtClean="0"/>
              <a:t>layer</a:t>
            </a:r>
          </a:p>
          <a:p>
            <a:r>
              <a:rPr lang="en-US" dirty="0" smtClean="0"/>
              <a:t>Extreme SRH from faster bore-related propagation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KLOT Close-up View of QLCS Tornado</a:t>
            </a:r>
            <a:endParaRPr lang="en-US" dirty="0"/>
          </a:p>
        </p:txBody>
      </p:sp>
      <p:pic>
        <p:nvPicPr>
          <p:cNvPr id="3074" name="Picture 2" descr="C:\Users\eric.lenning\Dropbox\2014_06_30_science\Fujiwhara_loo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6" y="1295400"/>
            <a:ext cx="8229600" cy="48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03f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t="25281" r="22857" b="54805"/>
          <a:stretch/>
        </p:blipFill>
        <p:spPr bwMode="auto">
          <a:xfrm>
            <a:off x="4114800" y="5454732"/>
            <a:ext cx="4928260" cy="136566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1" y="6273225"/>
            <a:ext cx="172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Markowski</a:t>
            </a:r>
            <a:r>
              <a:rPr lang="en-US" sz="1600" dirty="0" smtClean="0"/>
              <a:t> &amp;</a:t>
            </a:r>
            <a:br>
              <a:rPr lang="en-US" sz="1600" dirty="0" smtClean="0"/>
            </a:br>
            <a:r>
              <a:rPr lang="en-US" sz="1600" dirty="0" smtClean="0"/>
              <a:t>Richardson 2010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19986" y="6158230"/>
            <a:ext cx="3688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Fujiwhara</a:t>
            </a:r>
            <a:r>
              <a:rPr lang="en-US" sz="2800" b="1" dirty="0" smtClean="0"/>
              <a:t> Interactions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87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does </a:t>
            </a:r>
            <a:r>
              <a:rPr lang="en-US" dirty="0" err="1"/>
              <a:t>mesovortex</a:t>
            </a:r>
            <a:r>
              <a:rPr lang="en-US" dirty="0"/>
              <a:t> formation differ between a bore-driven and cold-pool driven QLCS?</a:t>
            </a:r>
          </a:p>
          <a:p>
            <a:r>
              <a:rPr lang="en-US" dirty="0"/>
              <a:t>How common is a bore-driven QLCS?</a:t>
            </a:r>
          </a:p>
          <a:p>
            <a:r>
              <a:rPr lang="en-US" dirty="0"/>
              <a:t>Does a bore-driven QLCS increase or intensify the risk of severe weather?</a:t>
            </a:r>
          </a:p>
          <a:p>
            <a:r>
              <a:rPr lang="en-US" dirty="0"/>
              <a:t>What was the dynamic cause of the split of MV G?  Intensification of QLCS </a:t>
            </a:r>
            <a:r>
              <a:rPr lang="en-US" dirty="0" err="1"/>
              <a:t>mesovortices</a:t>
            </a:r>
            <a:r>
              <a:rPr lang="en-US" dirty="0"/>
              <a:t> more commonly-associated with mergers, not splits.</a:t>
            </a:r>
          </a:p>
          <a:p>
            <a:r>
              <a:rPr lang="en-US" dirty="0"/>
              <a:t>What is the process of </a:t>
            </a:r>
            <a:r>
              <a:rPr lang="en-US" dirty="0" err="1"/>
              <a:t>tornadogenesis</a:t>
            </a:r>
            <a:r>
              <a:rPr lang="en-US" dirty="0"/>
              <a:t> in large </a:t>
            </a:r>
            <a:r>
              <a:rPr lang="en-US" dirty="0" err="1"/>
              <a:t>mesovortices</a:t>
            </a:r>
            <a:r>
              <a:rPr lang="en-US" dirty="0"/>
              <a:t>?  What is the source of surface </a:t>
            </a:r>
            <a:r>
              <a:rPr lang="en-US" dirty="0" err="1"/>
              <a:t>vorticity</a:t>
            </a:r>
            <a:r>
              <a:rPr lang="en-US" dirty="0"/>
              <a:t>?</a:t>
            </a:r>
          </a:p>
          <a:p>
            <a:r>
              <a:rPr lang="en-US" dirty="0"/>
              <a:t>Does the paradigm of highest tornado intensity being near the surface apply to QLCS tornadoes?  How common is that intensity profile overall?  Need many more close-proximity, high-resolution observations of tornadoes.</a:t>
            </a:r>
          </a:p>
          <a:p>
            <a:r>
              <a:rPr lang="en-US" dirty="0"/>
              <a:t>Plug: overview of </a:t>
            </a:r>
            <a:r>
              <a:rPr lang="en-US" dirty="0" err="1"/>
              <a:t>mesovortex</a:t>
            </a:r>
            <a:r>
              <a:rPr lang="en-US" dirty="0"/>
              <a:t> characteristics, behaviors, and incredible radar observations to be presented at 37th Radar Conference in Norman in </a:t>
            </a:r>
            <a:r>
              <a:rPr lang="en-US" dirty="0" smtClean="0"/>
              <a:t>September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7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8" t="8317" r="881" b="2837"/>
          <a:stretch/>
        </p:blipFill>
        <p:spPr>
          <a:xfrm>
            <a:off x="1009792" y="38100"/>
            <a:ext cx="7124417" cy="6781800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 rot="18873245">
            <a:off x="4206092" y="4247127"/>
            <a:ext cx="990600" cy="457200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 rot="19014015">
            <a:off x="4670747" y="4066660"/>
            <a:ext cx="990600" cy="457200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/>
          <p:nvPr/>
        </p:nvSpPr>
        <p:spPr>
          <a:xfrm rot="18873245">
            <a:off x="5196692" y="3942327"/>
            <a:ext cx="990600" cy="457200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9014015">
            <a:off x="5661347" y="3761860"/>
            <a:ext cx="990600" cy="457200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8873245">
            <a:off x="6214526" y="3637527"/>
            <a:ext cx="990600" cy="457200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4" r="17226" b="41389"/>
          <a:stretch/>
        </p:blipFill>
        <p:spPr>
          <a:xfrm>
            <a:off x="3657600" y="2602006"/>
            <a:ext cx="5486400" cy="425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t="1" r="17259" b="41388"/>
          <a:stretch/>
        </p:blipFill>
        <p:spPr>
          <a:xfrm>
            <a:off x="0" y="1"/>
            <a:ext cx="5486400" cy="426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4274403"/>
            <a:ext cx="2475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FIRST LINE</a:t>
            </a:r>
            <a:br>
              <a:rPr lang="en-US" sz="2400" dirty="0" smtClean="0"/>
            </a:br>
            <a:r>
              <a:rPr lang="en-US" sz="2400" dirty="0" smtClean="0"/>
              <a:t>23Z 0-6km SHEAR:</a:t>
            </a:r>
          </a:p>
          <a:p>
            <a:r>
              <a:rPr lang="en-US" sz="2400" dirty="0" smtClean="0"/>
              <a:t>20-25 m/s</a:t>
            </a:r>
            <a:endParaRPr lang="en-US" sz="2400" baseline="30000" dirty="0"/>
          </a:p>
        </p:txBody>
      </p:sp>
      <p:sp>
        <p:nvSpPr>
          <p:cNvPr id="6" name="Up Arrow 5"/>
          <p:cNvSpPr/>
          <p:nvPr/>
        </p:nvSpPr>
        <p:spPr>
          <a:xfrm rot="2495261">
            <a:off x="2549639" y="2571199"/>
            <a:ext cx="484632" cy="97840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1466671"/>
            <a:ext cx="2475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SECOND LINE</a:t>
            </a:r>
            <a:br>
              <a:rPr lang="en-US" sz="2400" dirty="0" smtClean="0"/>
            </a:br>
            <a:r>
              <a:rPr lang="en-US" sz="2400" dirty="0" smtClean="0"/>
              <a:t>03Z 0-6km SHEAR:</a:t>
            </a:r>
          </a:p>
          <a:p>
            <a:r>
              <a:rPr lang="en-US" sz="2400" dirty="0" smtClean="0"/>
              <a:t>25-30 m/s</a:t>
            </a:r>
            <a:endParaRPr lang="en-US" sz="2400" baseline="30000" dirty="0"/>
          </a:p>
        </p:txBody>
      </p:sp>
      <p:sp>
        <p:nvSpPr>
          <p:cNvPr id="8" name="Up Arrow 7"/>
          <p:cNvSpPr/>
          <p:nvPr/>
        </p:nvSpPr>
        <p:spPr>
          <a:xfrm rot="10800000">
            <a:off x="6068568" y="15240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127067" y="435559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7830" y="4343400"/>
            <a:ext cx="2426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FIRST LINE</a:t>
            </a:r>
          </a:p>
          <a:p>
            <a:r>
              <a:rPr lang="en-US" sz="2400" dirty="0" smtClean="0"/>
              <a:t>23Z Effective SRH:</a:t>
            </a:r>
          </a:p>
          <a:p>
            <a:r>
              <a:rPr lang="en-US" sz="2400" dirty="0" smtClean="0"/>
              <a:t>100-200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5" name="Up Arrow 4"/>
          <p:cNvSpPr/>
          <p:nvPr/>
        </p:nvSpPr>
        <p:spPr>
          <a:xfrm>
            <a:off x="228600" y="44196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65230" y="1466671"/>
            <a:ext cx="2426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SECOND LINE</a:t>
            </a:r>
            <a:br>
              <a:rPr lang="en-US" sz="2400" dirty="0" smtClean="0"/>
            </a:br>
            <a:r>
              <a:rPr lang="en-US" sz="2400" dirty="0" smtClean="0"/>
              <a:t>04Z Effective SRH:</a:t>
            </a:r>
          </a:p>
          <a:p>
            <a:r>
              <a:rPr lang="en-US" sz="2400" dirty="0" smtClean="0"/>
              <a:t>300-700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7" name="Up Arrow 6"/>
          <p:cNvSpPr/>
          <p:nvPr/>
        </p:nvSpPr>
        <p:spPr>
          <a:xfrm rot="10800000">
            <a:off x="6096000" y="161239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OAX Archive Overlay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24951" r="34705" b="32481"/>
          <a:stretch/>
        </p:blipFill>
        <p:spPr>
          <a:xfrm>
            <a:off x="3657600" y="2594685"/>
            <a:ext cx="5486400" cy="426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OAX Archive Overlay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t="24861" r="34954" b="32361"/>
          <a:stretch/>
        </p:blipFill>
        <p:spPr>
          <a:xfrm>
            <a:off x="0" y="-10"/>
            <a:ext cx="5486400" cy="428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2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Motion of Second QLCS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 t="6000" r="16953" b="30153"/>
          <a:stretch/>
        </p:blipFill>
        <p:spPr>
          <a:xfrm>
            <a:off x="1298607" y="1143000"/>
            <a:ext cx="6546787" cy="5535120"/>
          </a:xfrm>
        </p:spPr>
      </p:pic>
      <p:sp>
        <p:nvSpPr>
          <p:cNvPr id="6" name="TextBox 5"/>
          <p:cNvSpPr txBox="1"/>
          <p:nvPr/>
        </p:nvSpPr>
        <p:spPr>
          <a:xfrm>
            <a:off x="1338530" y="5630174"/>
            <a:ext cx="47244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u="sng" dirty="0" smtClean="0"/>
              <a:t>03Z – 1 July 2014</a:t>
            </a:r>
            <a:br>
              <a:rPr lang="en-US" sz="2000" u="sng" dirty="0" smtClean="0"/>
            </a:br>
            <a:r>
              <a:rPr lang="en-US" sz="2000" dirty="0" smtClean="0"/>
              <a:t>Estimated QLCS Motion (24 m/s or 46 </a:t>
            </a:r>
            <a:r>
              <a:rPr lang="en-US" sz="2000" dirty="0" err="1" smtClean="0"/>
              <a:t>kt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>&amp; RAP Forward Propagating </a:t>
            </a:r>
            <a:r>
              <a:rPr lang="en-US" sz="2000" dirty="0" err="1" smtClean="0"/>
              <a:t>Corfidi</a:t>
            </a:r>
            <a:r>
              <a:rPr lang="en-US" sz="2000" dirty="0" smtClean="0"/>
              <a:t> Vectors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886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Motion of </a:t>
            </a:r>
            <a:r>
              <a:rPr lang="en-US" dirty="0" err="1" smtClean="0"/>
              <a:t>Tornadic</a:t>
            </a:r>
            <a:r>
              <a:rPr lang="en-US" dirty="0" smtClean="0"/>
              <a:t> Section of 2</a:t>
            </a:r>
            <a:r>
              <a:rPr lang="en-US" baseline="30000" dirty="0" smtClean="0"/>
              <a:t>nd</a:t>
            </a:r>
            <a:r>
              <a:rPr lang="en-US" dirty="0" smtClean="0"/>
              <a:t> QLCS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6074" r="18609" b="24571"/>
          <a:stretch/>
        </p:blipFill>
        <p:spPr>
          <a:xfrm>
            <a:off x="1443533" y="999236"/>
            <a:ext cx="6256935" cy="5858764"/>
          </a:xfrm>
        </p:spPr>
      </p:pic>
      <p:sp>
        <p:nvSpPr>
          <p:cNvPr id="6" name="TextBox 5"/>
          <p:cNvSpPr txBox="1"/>
          <p:nvPr/>
        </p:nvSpPr>
        <p:spPr>
          <a:xfrm>
            <a:off x="1473678" y="6113252"/>
            <a:ext cx="4724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u="sng" dirty="0" smtClean="0"/>
              <a:t>03Z – 1 July 2014</a:t>
            </a:r>
            <a:br>
              <a:rPr lang="en-US" sz="2000" u="sng" dirty="0" smtClean="0"/>
            </a:br>
            <a:r>
              <a:rPr lang="en-US" sz="2000" dirty="0" smtClean="0"/>
              <a:t>Estimated Motion (27 m/s or 52kt)</a:t>
            </a:r>
            <a:endParaRPr lang="en-US" sz="2000" u="sng" dirty="0" smtClean="0"/>
          </a:p>
        </p:txBody>
      </p:sp>
    </p:spTree>
    <p:extLst>
      <p:ext uri="{BB962C8B-B14F-4D97-AF65-F5344CB8AC3E}">
        <p14:creationId xmlns:p14="http://schemas.microsoft.com/office/powerpoint/2010/main" val="271679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Derecho Types/Movement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i="1" dirty="0" smtClean="0"/>
              <a:t>Progressive: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Slightly right of mean wind,</a:t>
            </a:r>
            <a:br>
              <a:rPr lang="en-US" dirty="0" smtClean="0"/>
            </a:br>
            <a:r>
              <a:rPr lang="en-US" dirty="0" smtClean="0"/>
              <a:t>often faster (</a:t>
            </a:r>
            <a:r>
              <a:rPr lang="en-US" b="1" dirty="0" smtClean="0"/>
              <a:t>~23 m/s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Propagation dominates.</a:t>
            </a:r>
          </a:p>
          <a:p>
            <a:r>
              <a:rPr lang="en-US" b="1" i="1" dirty="0" smtClean="0"/>
              <a:t>Serial: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Perpendicular to</a:t>
            </a:r>
            <a:br>
              <a:rPr lang="en-US" dirty="0" smtClean="0"/>
            </a:br>
            <a:r>
              <a:rPr lang="en-US" dirty="0" smtClean="0"/>
              <a:t>mean wind (</a:t>
            </a:r>
            <a:r>
              <a:rPr lang="en-US" b="1" dirty="0" smtClean="0"/>
              <a:t>≤ 15 m/s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Advection dominates.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6543616"/>
            <a:ext cx="223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Johns &amp; </a:t>
            </a:r>
            <a:r>
              <a:rPr lang="en-US" i="1" dirty="0" err="1" smtClean="0"/>
              <a:t>Hirt</a:t>
            </a:r>
            <a:r>
              <a:rPr lang="en-US" i="1" dirty="0" smtClean="0"/>
              <a:t> 1987</a:t>
            </a:r>
            <a:endParaRPr lang="en-US" i="1" dirty="0"/>
          </a:p>
        </p:txBody>
      </p:sp>
      <p:pic>
        <p:nvPicPr>
          <p:cNvPr id="12" name="Picture 2" descr="http://www.spc.noaa.gov/misc/AbtDerechos/images/bowschematics/serialschematic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3731"/>
          <a:stretch/>
        </p:blipFill>
        <p:spPr bwMode="auto">
          <a:xfrm>
            <a:off x="5257799" y="3914716"/>
            <a:ext cx="3505201" cy="2628900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c.noaa.gov/misc/AbtDerechos/images/bowschematics/progressiveschemati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209675"/>
            <a:ext cx="2971800" cy="2676525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OAX Archive Overlay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t="26667" r="34592" b="32000"/>
          <a:stretch/>
        </p:blipFill>
        <p:spPr>
          <a:xfrm>
            <a:off x="1371600" y="1478280"/>
            <a:ext cx="6409654" cy="4846320"/>
          </a:xfrm>
          <a:prstGeom prst="rect">
            <a:avLst/>
          </a:prstGeom>
        </p:spPr>
      </p:pic>
      <p:pic>
        <p:nvPicPr>
          <p:cNvPr id="37" name="Picture 36" descr="OAX Archive Overlay - Mozilla Firefox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26675" r="34551" b="31991"/>
          <a:stretch/>
        </p:blipFill>
        <p:spPr>
          <a:xfrm>
            <a:off x="1371600" y="1478280"/>
            <a:ext cx="6409654" cy="484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850-300mb Mean Wind</a:t>
            </a:r>
            <a:br>
              <a:rPr lang="en-US" dirty="0" smtClean="0"/>
            </a:br>
            <a:r>
              <a:rPr lang="en-US" dirty="0" smtClean="0"/>
              <a:t>vs Storm Motion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4267200" y="2819400"/>
            <a:ext cx="1795127" cy="1715111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  <a:effectLst>
            <a:glow rad="419100">
              <a:schemeClr val="bg1">
                <a:alpha val="9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600000">
            <a:off x="5398257" y="3995320"/>
            <a:ext cx="1821957" cy="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  <a:effectLst>
            <a:glow rad="419100">
              <a:schemeClr val="bg1">
                <a:alpha val="9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OAX Archive Overlay - Mozilla Firefox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39" t="26666" r="34593" b="32000"/>
          <a:stretch/>
        </p:blipFill>
        <p:spPr>
          <a:xfrm>
            <a:off x="1371599" y="1478280"/>
            <a:ext cx="6409649" cy="4846320"/>
          </a:xfrm>
          <a:prstGeom prst="rect">
            <a:avLst/>
          </a:prstGeom>
        </p:spPr>
      </p:pic>
      <p:sp>
        <p:nvSpPr>
          <p:cNvPr id="84" name="Arc 83"/>
          <p:cNvSpPr/>
          <p:nvPr/>
        </p:nvSpPr>
        <p:spPr>
          <a:xfrm rot="10978410" flipV="1">
            <a:off x="4410978" y="3782625"/>
            <a:ext cx="2248641" cy="274036"/>
          </a:xfrm>
          <a:prstGeom prst="arc">
            <a:avLst>
              <a:gd name="adj1" fmla="val 10905754"/>
              <a:gd name="adj2" fmla="val 21555463"/>
            </a:avLst>
          </a:prstGeom>
          <a:ln w="76200">
            <a:solidFill>
              <a:srgbClr val="FF0000"/>
            </a:solidFill>
            <a:prstDash val="sysDash"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c 84"/>
          <p:cNvSpPr/>
          <p:nvPr/>
        </p:nvSpPr>
        <p:spPr>
          <a:xfrm rot="18919737" flipV="1">
            <a:off x="989791" y="4630202"/>
            <a:ext cx="3712975" cy="719938"/>
          </a:xfrm>
          <a:prstGeom prst="arc">
            <a:avLst>
              <a:gd name="adj1" fmla="val 10871451"/>
              <a:gd name="adj2" fmla="val 21552854"/>
            </a:avLst>
          </a:prstGeom>
          <a:ln w="76200">
            <a:solidFill>
              <a:srgbClr val="0070C0"/>
            </a:solidFill>
            <a:prstDash val="sysDash"/>
          </a:ln>
          <a:effectLst>
            <a:glow rad="101600">
              <a:schemeClr val="bg1">
                <a:alpha val="60000"/>
              </a:schemeClr>
            </a:glow>
            <a:outerShdw blurRad="50800" dist="63500" dir="2700000" algn="tl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" y="1673516"/>
            <a:ext cx="2743200" cy="274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152400" y="173938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SERIAL DERECHO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814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549</Words>
  <Application>Microsoft Office PowerPoint</Application>
  <PresentationFormat>On-screen Show (4:3)</PresentationFormat>
  <Paragraphs>121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Storm Scale Meteorological Processes in the 30 June 2014 Double Derecho Event</vt:lpstr>
      <vt:lpstr>Review and Preview: 30 June 2014</vt:lpstr>
      <vt:lpstr>PowerPoint Presentation</vt:lpstr>
      <vt:lpstr>PowerPoint Presentation</vt:lpstr>
      <vt:lpstr>PowerPoint Presentation</vt:lpstr>
      <vt:lpstr>Motion of Second QLCS</vt:lpstr>
      <vt:lpstr>Motion of Tornadic Section of 2nd QLCS</vt:lpstr>
      <vt:lpstr>Derecho Types/Movement</vt:lpstr>
      <vt:lpstr>850-300mb Mean Wind vs Storm Motion</vt:lpstr>
      <vt:lpstr>VPZ Time Series</vt:lpstr>
      <vt:lpstr>VPZ Time Series</vt:lpstr>
      <vt:lpstr>VPZ Time Series</vt:lpstr>
      <vt:lpstr>VPZ Time Series</vt:lpstr>
      <vt:lpstr>PowerPoint Presentation</vt:lpstr>
      <vt:lpstr>Destabilization of Boundary Layer</vt:lpstr>
      <vt:lpstr>PowerPoint Presentation</vt:lpstr>
      <vt:lpstr>PowerPoint Presentation</vt:lpstr>
      <vt:lpstr>System Motions thru VPZ Area</vt:lpstr>
      <vt:lpstr>West to East Progression</vt:lpstr>
      <vt:lpstr>More Surface Traces</vt:lpstr>
      <vt:lpstr>PowerPoint Presentation</vt:lpstr>
      <vt:lpstr>Bore-Driven Enhancement of SRH</vt:lpstr>
      <vt:lpstr>PowerPoint Presentation</vt:lpstr>
      <vt:lpstr>PowerPoint Presentation</vt:lpstr>
      <vt:lpstr>Overall Effect of Bore-Driven Motion</vt:lpstr>
      <vt:lpstr>KLOT Close-up View of QLCS Tornado</vt:lpstr>
      <vt:lpstr>Questions for Future Research</vt:lpstr>
    </vt:vector>
  </TitlesOfParts>
  <Company>NWS 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 Scale Meteorological Processes in the 30 June 2014 Double Derecho Event</dc:title>
  <dc:creator>Eric Lenning</dc:creator>
  <cp:lastModifiedBy>Eric Lenning</cp:lastModifiedBy>
  <cp:revision>79</cp:revision>
  <dcterms:created xsi:type="dcterms:W3CDTF">2015-06-15T16:19:08Z</dcterms:created>
  <dcterms:modified xsi:type="dcterms:W3CDTF">2017-03-09T04:15:04Z</dcterms:modified>
</cp:coreProperties>
</file>